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1" autoAdjust="0"/>
    <p:restoredTop sz="94674"/>
  </p:normalViewPr>
  <p:slideViewPr>
    <p:cSldViewPr snapToGrid="0" snapToObjects="1">
      <p:cViewPr varScale="1">
        <p:scale>
          <a:sx n="74" d="100"/>
          <a:sy n="74" d="100"/>
        </p:scale>
        <p:origin x="12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20.310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52.37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52.94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53.13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53.726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00.53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07.04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07.97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08.90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17.05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18.01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22.69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18.97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2:19.640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23.79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27.28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28.16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39.01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40.15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41.179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6T00:41:51.479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5B49D-77E3-414C-B404-FD9FB109B5DE}" type="datetimeFigureOut">
              <a:rPr lang="en-US" smtClean="0"/>
              <a:t>10/2/2019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B86BB-2041-4D32-B947-EDB858494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6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DC44A-AFD9-184B-9EA2-7BEA57CF7C7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0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5461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461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65461" y="6356351"/>
            <a:ext cx="2349364" cy="365125"/>
          </a:xfrm>
        </p:spPr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1999" y="6338905"/>
            <a:ext cx="1704217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6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65460" y="6356351"/>
            <a:ext cx="2253355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0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5461" y="365125"/>
            <a:ext cx="4463914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65460" y="6338905"/>
            <a:ext cx="2320789" cy="3825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6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460" y="1709739"/>
            <a:ext cx="65451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460" y="4589464"/>
            <a:ext cx="65451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65461" y="6356351"/>
            <a:ext cx="2310506" cy="365125"/>
          </a:xfrm>
        </p:spPr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7700" y="6338905"/>
            <a:ext cx="1818517" cy="3825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Workforce Panel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3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 useBgFill="1"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65460" y="6356351"/>
            <a:ext cx="2253355" cy="365125"/>
          </a:xfrm>
        </p:spPr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61" y="1825625"/>
            <a:ext cx="312337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7678" y="1825625"/>
            <a:ext cx="32376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65460" y="6311899"/>
            <a:ext cx="2253356" cy="409577"/>
          </a:xfrm>
        </p:spPr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90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461" y="365126"/>
            <a:ext cx="655108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460" y="1681163"/>
            <a:ext cx="306989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5460" y="2505075"/>
            <a:ext cx="306989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8470" y="1681163"/>
            <a:ext cx="3368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8470" y="2505075"/>
            <a:ext cx="336807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65461" y="6356351"/>
            <a:ext cx="2330314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3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965460" y="6338905"/>
            <a:ext cx="2253355" cy="38257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6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65460" y="6356351"/>
            <a:ext cx="2253355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7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461" y="387626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8469" y="387627"/>
            <a:ext cx="3366881" cy="54734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1602" y="202282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65460" y="6356351"/>
            <a:ext cx="233983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64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46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27374" y="987426"/>
            <a:ext cx="318916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5461" y="2049463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65460" y="6338905"/>
            <a:ext cx="2253355" cy="3825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8816" y="6338905"/>
            <a:ext cx="2057401" cy="382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51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gif"/><Relationship Id="rId18" Type="http://schemas.openxmlformats.org/officeDocument/2006/relationships/customXml" Target="../ink/ink3.xml"/><Relationship Id="rId26" Type="http://schemas.openxmlformats.org/officeDocument/2006/relationships/customXml" Target="../ink/ink7.xml"/><Relationship Id="rId39" Type="http://schemas.openxmlformats.org/officeDocument/2006/relationships/customXml" Target="../ink/ink14.xml"/><Relationship Id="rId21" Type="http://schemas.openxmlformats.org/officeDocument/2006/relationships/image" Target="../media/image5.png"/><Relationship Id="rId34" Type="http://schemas.openxmlformats.org/officeDocument/2006/relationships/customXml" Target="../ink/ink11.xml"/><Relationship Id="rId42" Type="http://schemas.openxmlformats.org/officeDocument/2006/relationships/image" Target="../media/image15.png"/><Relationship Id="rId47" Type="http://schemas.openxmlformats.org/officeDocument/2006/relationships/customXml" Target="../ink/ink18.xml"/><Relationship Id="rId50" Type="http://schemas.openxmlformats.org/officeDocument/2006/relationships/customXml" Target="../ink/ink20.xml"/><Relationship Id="rId55" Type="http://schemas.openxmlformats.org/officeDocument/2006/relationships/image" Target="../media/image2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2.xml"/><Relationship Id="rId29" Type="http://schemas.openxmlformats.org/officeDocument/2006/relationships/image" Target="../media/image9.png"/><Relationship Id="rId11" Type="http://schemas.openxmlformats.org/officeDocument/2006/relationships/slideLayout" Target="../slideLayouts/slideLayout11.xml"/><Relationship Id="rId24" Type="http://schemas.openxmlformats.org/officeDocument/2006/relationships/customXml" Target="../ink/ink6.xml"/><Relationship Id="rId32" Type="http://schemas.openxmlformats.org/officeDocument/2006/relationships/customXml" Target="../ink/ink10.xml"/><Relationship Id="rId37" Type="http://schemas.openxmlformats.org/officeDocument/2006/relationships/customXml" Target="../ink/ink13.xml"/><Relationship Id="rId40" Type="http://schemas.openxmlformats.org/officeDocument/2006/relationships/image" Target="../media/image14.png"/><Relationship Id="rId45" Type="http://schemas.openxmlformats.org/officeDocument/2006/relationships/customXml" Target="../ink/ink17.xml"/><Relationship Id="rId53" Type="http://schemas.openxmlformats.org/officeDocument/2006/relationships/image" Target="../media/image20.png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31" Type="http://schemas.openxmlformats.org/officeDocument/2006/relationships/image" Target="../media/image10.png"/><Relationship Id="rId44" Type="http://schemas.openxmlformats.org/officeDocument/2006/relationships/image" Target="../media/image16.png"/><Relationship Id="rId52" Type="http://schemas.openxmlformats.org/officeDocument/2006/relationships/customXml" Target="../ink/ink2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Relationship Id="rId22" Type="http://schemas.openxmlformats.org/officeDocument/2006/relationships/customXml" Target="../ink/ink5.xml"/><Relationship Id="rId27" Type="http://schemas.openxmlformats.org/officeDocument/2006/relationships/image" Target="../media/image8.png"/><Relationship Id="rId30" Type="http://schemas.openxmlformats.org/officeDocument/2006/relationships/customXml" Target="../ink/ink9.xml"/><Relationship Id="rId35" Type="http://schemas.openxmlformats.org/officeDocument/2006/relationships/image" Target="../media/image12.png"/><Relationship Id="rId43" Type="http://schemas.openxmlformats.org/officeDocument/2006/relationships/customXml" Target="../ink/ink16.xml"/><Relationship Id="rId48" Type="http://schemas.openxmlformats.org/officeDocument/2006/relationships/image" Target="../media/image18.png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19.png"/><Relationship Id="rId3" Type="http://schemas.openxmlformats.org/officeDocument/2006/relationships/slideLayout" Target="../slideLayouts/slideLayout3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5" Type="http://schemas.openxmlformats.org/officeDocument/2006/relationships/image" Target="../media/image7.png"/><Relationship Id="rId33" Type="http://schemas.openxmlformats.org/officeDocument/2006/relationships/image" Target="../media/image11.png"/><Relationship Id="rId38" Type="http://schemas.openxmlformats.org/officeDocument/2006/relationships/image" Target="../media/image13.png"/><Relationship Id="rId46" Type="http://schemas.openxmlformats.org/officeDocument/2006/relationships/image" Target="../media/image17.png"/><Relationship Id="rId20" Type="http://schemas.openxmlformats.org/officeDocument/2006/relationships/customXml" Target="../ink/ink4.xml"/><Relationship Id="rId41" Type="http://schemas.openxmlformats.org/officeDocument/2006/relationships/customXml" Target="../ink/ink15.xml"/><Relationship Id="rId54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image" Target="../media/image2.png"/><Relationship Id="rId23" Type="http://schemas.openxmlformats.org/officeDocument/2006/relationships/image" Target="../media/image6.png"/><Relationship Id="rId28" Type="http://schemas.openxmlformats.org/officeDocument/2006/relationships/customXml" Target="../ink/ink8.xml"/><Relationship Id="rId36" Type="http://schemas.openxmlformats.org/officeDocument/2006/relationships/customXml" Target="../ink/ink12.xml"/><Relationship Id="rId49" Type="http://schemas.openxmlformats.org/officeDocument/2006/relationships/customXml" Target="../ink/ink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87" y="365126"/>
            <a:ext cx="65356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86" y="1825625"/>
            <a:ext cx="653566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546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5FBCA-41A7-B949-B51F-DCBF9B8DC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6C425CA-4C96-4CF2-97DB-54A07F3F5E43}"/>
              </a:ext>
            </a:extLst>
          </p:cNvPr>
          <p:cNvSpPr/>
          <p:nvPr userDrawn="1"/>
        </p:nvSpPr>
        <p:spPr>
          <a:xfrm>
            <a:off x="10274" y="0"/>
            <a:ext cx="18287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EB4A2EA-D139-4873-8E87-D896B27A914F}"/>
              </a:ext>
            </a:extLst>
          </p:cNvPr>
          <p:cNvSpPr txBox="1"/>
          <p:nvPr userDrawn="1"/>
        </p:nvSpPr>
        <p:spPr>
          <a:xfrm>
            <a:off x="0" y="773139"/>
            <a:ext cx="1828799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Teaching with Small Boats Alliance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2019 Conference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bg1"/>
                </a:solidFill>
              </a:rPr>
              <a:t>October 11-14, 2019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chemeClr val="bg1"/>
                </a:solidFill>
              </a:rPr>
              <a:t>Antique Boat Museum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chemeClr val="bg1"/>
                </a:solidFill>
              </a:rPr>
              <a:t>Clayton, NY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B239AD7-1B8A-4844-BBDC-12BBB343317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920" y="53104"/>
            <a:ext cx="1725306" cy="40686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5D10D41-B364-497B-A90B-C2DE09FCD618}"/>
                  </a:ext>
                </a:extLst>
              </p14:cNvPr>
              <p14:cNvContentPartPr/>
              <p14:nvPr userDrawn="1"/>
            </p14:nvContentPartPr>
            <p14:xfrm>
              <a:off x="2506239" y="5753184"/>
              <a:ext cx="360" cy="3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D5D10D41-B364-497B-A90B-C2DE09FCD61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88599" y="564518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BD9573B-E708-45A8-A60C-52B4863F72F5}"/>
                  </a:ext>
                </a:extLst>
              </p14:cNvPr>
              <p14:cNvContentPartPr/>
              <p14:nvPr userDrawn="1"/>
            </p14:nvContentPartPr>
            <p14:xfrm>
              <a:off x="883359" y="451464"/>
              <a:ext cx="360" cy="3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8BD9573B-E708-45A8-A60C-52B4863F72F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65719" y="34346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D44BF7B-6D0E-4542-9F79-E4800C3F3F3E}"/>
                  </a:ext>
                </a:extLst>
              </p14:cNvPr>
              <p14:cNvContentPartPr/>
              <p14:nvPr userDrawn="1"/>
            </p14:nvContentPartPr>
            <p14:xfrm>
              <a:off x="1242999" y="307464"/>
              <a:ext cx="360" cy="3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5D44BF7B-6D0E-4542-9F79-E4800C3F3F3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24999" y="19982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74F11915-88BA-49E5-A2A2-24558E1DAD51}"/>
                  </a:ext>
                </a:extLst>
              </p14:cNvPr>
              <p14:cNvContentPartPr/>
              <p14:nvPr userDrawn="1"/>
            </p14:nvContentPartPr>
            <p14:xfrm>
              <a:off x="1273959" y="6338904"/>
              <a:ext cx="360" cy="3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74F11915-88BA-49E5-A2A2-24558E1DAD5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255959" y="623126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2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5975EF9-3D0C-4DEC-9814-29B9B233D64B}"/>
                  </a:ext>
                </a:extLst>
              </p14:cNvPr>
              <p14:cNvContentPartPr/>
              <p14:nvPr userDrawn="1"/>
            </p14:nvContentPartPr>
            <p14:xfrm>
              <a:off x="2301399" y="5876664"/>
              <a:ext cx="360" cy="3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55975EF9-3D0C-4DEC-9814-29B9B233D64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283399" y="576866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2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766573F3-AE87-4C9A-BE17-EE800099999D}"/>
                  </a:ext>
                </a:extLst>
              </p14:cNvPr>
              <p14:cNvContentPartPr/>
              <p14:nvPr userDrawn="1"/>
            </p14:nvContentPartPr>
            <p14:xfrm>
              <a:off x="-1253601" y="3389784"/>
              <a:ext cx="360" cy="3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766573F3-AE87-4C9A-BE17-EE800099999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-1271601" y="328214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2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0689889-A8DC-4B7C-A2C3-BB7E4F7ED2ED}"/>
                  </a:ext>
                </a:extLst>
              </p14:cNvPr>
              <p14:cNvContentPartPr/>
              <p14:nvPr userDrawn="1"/>
            </p14:nvContentPartPr>
            <p14:xfrm>
              <a:off x="-832401" y="3040584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70689889-A8DC-4B7C-A2C3-BB7E4F7ED2E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-850401" y="293258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2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4EADF36-819A-49A1-9FCB-B3F54954E3F1}"/>
                  </a:ext>
                </a:extLst>
              </p14:cNvPr>
              <p14:cNvContentPartPr/>
              <p14:nvPr userDrawn="1"/>
            </p14:nvContentPartPr>
            <p14:xfrm>
              <a:off x="-1808721" y="1520304"/>
              <a:ext cx="360" cy="3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E4EADF36-819A-49A1-9FCB-B3F54954E3F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-1826361" y="141230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AB10CDA-5EA0-4FA4-80E1-4C1606CEA917}"/>
                  </a:ext>
                </a:extLst>
              </p14:cNvPr>
              <p14:cNvContentPartPr/>
              <p14:nvPr userDrawn="1"/>
            </p14:nvContentPartPr>
            <p14:xfrm>
              <a:off x="-873801" y="646944"/>
              <a:ext cx="360" cy="3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7AB10CDA-5EA0-4FA4-80E1-4C1606CEA917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-891801" y="53930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94D3C724-2486-470C-90F5-C7381D3B0DA0}"/>
                  </a:ext>
                </a:extLst>
              </p14:cNvPr>
              <p14:cNvContentPartPr/>
              <p14:nvPr userDrawn="1"/>
            </p14:nvContentPartPr>
            <p14:xfrm>
              <a:off x="-1439001" y="143304"/>
              <a:ext cx="360" cy="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94D3C724-2486-470C-90F5-C7381D3B0DA0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-1456641" y="3530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3A5F7164-89E9-435C-B127-A2F06B69712E}"/>
                  </a:ext>
                </a:extLst>
              </p14:cNvPr>
              <p14:cNvContentPartPr/>
              <p14:nvPr userDrawn="1"/>
            </p14:nvContentPartPr>
            <p14:xfrm>
              <a:off x="-1439001" y="122756"/>
              <a:ext cx="360" cy="36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3A5F7164-89E9-435C-B127-A2F06B69712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-1456641" y="1475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FB98C806-26D7-4D4A-AF49-F8820C953DC6}"/>
                  </a:ext>
                </a:extLst>
              </p14:cNvPr>
              <p14:cNvContentPartPr/>
              <p14:nvPr userDrawn="1"/>
            </p14:nvContentPartPr>
            <p14:xfrm>
              <a:off x="-1439001" y="122756"/>
              <a:ext cx="360" cy="3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FB98C806-26D7-4D4A-AF49-F8820C953DC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-1456641" y="1475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2360F046-B5E3-4A75-BE28-A6B7AFBBBBB2}"/>
                  </a:ext>
                </a:extLst>
              </p14:cNvPr>
              <p14:cNvContentPartPr/>
              <p14:nvPr userDrawn="1"/>
            </p14:nvContentPartPr>
            <p14:xfrm>
              <a:off x="-1439001" y="677876"/>
              <a:ext cx="360" cy="3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2360F046-B5E3-4A75-BE28-A6B7AFBBBBB2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-1456641" y="56987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39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D510D91-80F5-41B7-8937-BFD2EFDBB747}"/>
                  </a:ext>
                </a:extLst>
              </p14:cNvPr>
              <p14:cNvContentPartPr/>
              <p14:nvPr userDrawn="1"/>
            </p14:nvContentPartPr>
            <p14:xfrm>
              <a:off x="-883881" y="790916"/>
              <a:ext cx="360" cy="3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9D510D91-80F5-41B7-8937-BFD2EFDBB747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-901521" y="68291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1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8B57379-5192-4E66-88C0-17A6B4137DE0}"/>
                  </a:ext>
                </a:extLst>
              </p14:cNvPr>
              <p14:cNvContentPartPr/>
              <p14:nvPr userDrawn="1"/>
            </p14:nvContentPartPr>
            <p14:xfrm>
              <a:off x="5958639" y="1345316"/>
              <a:ext cx="360" cy="3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78B57379-5192-4E66-88C0-17A6B4137DE0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940999" y="123731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3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B2089B33-C519-4AD0-99E0-7D2E3B84A0B0}"/>
                  </a:ext>
                </a:extLst>
              </p14:cNvPr>
              <p14:cNvContentPartPr/>
              <p14:nvPr userDrawn="1"/>
            </p14:nvContentPartPr>
            <p14:xfrm>
              <a:off x="5989599" y="1601996"/>
              <a:ext cx="360" cy="36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B2089B33-C519-4AD0-99E0-7D2E3B84A0B0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971599" y="149435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5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3B4DB05-4656-46D6-B746-A3ECF9EB91AF}"/>
                  </a:ext>
                </a:extLst>
              </p14:cNvPr>
              <p14:cNvContentPartPr/>
              <p14:nvPr userDrawn="1"/>
            </p14:nvContentPartPr>
            <p14:xfrm>
              <a:off x="5979159" y="1736276"/>
              <a:ext cx="360" cy="3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83B4DB05-4656-46D6-B746-A3ECF9EB91AF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961159" y="162827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7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D89BFF05-09AB-4ED6-BA21-39C1E50347E8}"/>
                  </a:ext>
                </a:extLst>
              </p14:cNvPr>
              <p14:cNvContentPartPr/>
              <p14:nvPr userDrawn="1"/>
            </p14:nvContentPartPr>
            <p14:xfrm>
              <a:off x="-944640" y="3150094"/>
              <a:ext cx="360" cy="3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D89BFF05-09AB-4ED6-BA21-39C1E50347E8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-962280" y="304245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49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F8CBB46-3D2C-49D6-8FB1-6C9FAC788820}"/>
                  </a:ext>
                </a:extLst>
              </p14:cNvPr>
              <p14:cNvContentPartPr/>
              <p14:nvPr userDrawn="1"/>
            </p14:nvContentPartPr>
            <p14:xfrm>
              <a:off x="-944640" y="3150094"/>
              <a:ext cx="360" cy="36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1F8CBB46-3D2C-49D6-8FB1-6C9FAC788820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-962280" y="304245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3020EB3-1B98-4C4D-A5D4-A179A74674A9}"/>
                  </a:ext>
                </a:extLst>
              </p14:cNvPr>
              <p14:cNvContentPartPr/>
              <p14:nvPr userDrawn="1"/>
            </p14:nvContentPartPr>
            <p14:xfrm>
              <a:off x="-765360" y="3150094"/>
              <a:ext cx="360" cy="3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D3020EB3-1B98-4C4D-A5D4-A179A74674A9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-783360" y="304245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xmlns="" Requires="p14 aink">
          <p:contentPart p14:bwMode="auto" r:id="rId5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3828D552-2106-496B-939A-AD1A1591631E}"/>
                  </a:ext>
                </a:extLst>
              </p14:cNvPr>
              <p14:cNvContentPartPr/>
              <p14:nvPr userDrawn="1"/>
            </p14:nvContentPartPr>
            <p14:xfrm>
              <a:off x="-1968480" y="2723134"/>
              <a:ext cx="360" cy="3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3828D552-2106-496B-939A-AD1A1591631E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-1986120" y="2615134"/>
                <a:ext cx="36000" cy="21600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xmlns="" id="{1F481D2B-C268-4160-90A1-D16E8EBE218E}"/>
              </a:ext>
            </a:extLst>
          </p:cNvPr>
          <p:cNvPicPr>
            <a:picLocks noChangeAspect="1"/>
          </p:cNvPicPr>
          <p:nvPr userDrawn="1"/>
        </p:nvPicPr>
        <p:blipFill>
          <a:blip r:embed="rId54"/>
          <a:stretch>
            <a:fillRect/>
          </a:stretch>
        </p:blipFill>
        <p:spPr>
          <a:xfrm>
            <a:off x="126080" y="4465556"/>
            <a:ext cx="1597181" cy="1245801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Workforce Panel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71"/>
          <a:stretch/>
        </p:blipFill>
        <p:spPr>
          <a:xfrm>
            <a:off x="481248" y="3390144"/>
            <a:ext cx="886847" cy="92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25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lickr.com/photos/donkeyhotey/552110161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arlyoakreproductions.co.uk/furniture/dining-tables/round-and-oval-tabl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7338" y="1632502"/>
            <a:ext cx="6448012" cy="23876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2">
                    <a:lumMod val="75000"/>
                  </a:schemeClr>
                </a:solidFill>
              </a:rPr>
              <a:t>Workforce Development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7338" y="4589154"/>
            <a:ext cx="5933662" cy="1655762"/>
          </a:xfrm>
        </p:spPr>
        <p:txBody>
          <a:bodyPr/>
          <a:lstStyle/>
          <a:p>
            <a:r>
              <a:rPr lang="en-US" dirty="0"/>
              <a:t>David Helgerson</a:t>
            </a:r>
          </a:p>
          <a:p>
            <a:r>
              <a:rPr lang="en-US" dirty="0"/>
              <a:t>October 11, 2019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049942" y="6273492"/>
            <a:ext cx="2388708" cy="476560"/>
          </a:xfrm>
        </p:spPr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734629" y="6356351"/>
            <a:ext cx="3086100" cy="365125"/>
          </a:xfrm>
        </p:spPr>
        <p:txBody>
          <a:bodyPr/>
          <a:lstStyle/>
          <a:p>
            <a:r>
              <a:rPr lang="en-US" sz="1000" u="sng"/>
              <a:t>Workforce Panel</a:t>
            </a:r>
            <a:endParaRPr lang="en-US" sz="1000" u="sn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8BED054-D6E4-C147-B0A2-81D38CC491B9}" type="slidenum">
              <a:rPr lang="en-US" smtClean="0"/>
              <a:t>1</a:t>
            </a:fld>
            <a:endParaRPr lang="en-US" dirty="0"/>
          </a:p>
        </p:txBody>
      </p:sp>
      <p:pic>
        <p:nvPicPr>
          <p:cNvPr id="9" name="Picture 8" descr="A picture containing person, man, clothing&#10;&#10;Description automatically generated">
            <a:extLst>
              <a:ext uri="{FF2B5EF4-FFF2-40B4-BE49-F238E27FC236}">
                <a16:creationId xmlns:a16="http://schemas.microsoft.com/office/drawing/2014/main" xmlns="" id="{BA4D0FC4-7F53-4B92-9EAB-09F0AFFDB9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284170" y="737479"/>
            <a:ext cx="1621125" cy="20875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F6CD7F4-FFBB-4C95-83E2-75BD9E1BCE31}"/>
              </a:ext>
            </a:extLst>
          </p:cNvPr>
          <p:cNvSpPr txBox="1"/>
          <p:nvPr/>
        </p:nvSpPr>
        <p:spPr>
          <a:xfrm>
            <a:off x="4284170" y="737479"/>
            <a:ext cx="1632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Let’s get to work!</a:t>
            </a:r>
          </a:p>
        </p:txBody>
      </p:sp>
    </p:spTree>
    <p:extLst>
      <p:ext uri="{BB962C8B-B14F-4D97-AF65-F5344CB8AC3E}">
        <p14:creationId xmlns:p14="http://schemas.microsoft.com/office/powerpoint/2010/main" val="313815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AF4E8D7A-A9EE-411F-B289-DD9AF8F0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D3EBD4-2C5B-4343-8D21-7F3B547E1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DB96C3-1971-4416-A795-18E911317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E3D0A9-7642-4F5C-91E5-3F41CA82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09C6AD5A-6CEA-4025-8B58-4CFB8734CC86}"/>
              </a:ext>
            </a:extLst>
          </p:cNvPr>
          <p:cNvCxnSpPr/>
          <p:nvPr/>
        </p:nvCxnSpPr>
        <p:spPr>
          <a:xfrm>
            <a:off x="2216426" y="3518452"/>
            <a:ext cx="5883965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58BD886B-F179-4AC6-BF46-355FE1DFDFE6}"/>
              </a:ext>
            </a:extLst>
          </p:cNvPr>
          <p:cNvCxnSpPr/>
          <p:nvPr/>
        </p:nvCxnSpPr>
        <p:spPr>
          <a:xfrm>
            <a:off x="2564296" y="3182384"/>
            <a:ext cx="0" cy="685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C3035EDF-0C82-402A-B59F-255B4FAA60DB}"/>
              </a:ext>
            </a:extLst>
          </p:cNvPr>
          <p:cNvCxnSpPr/>
          <p:nvPr/>
        </p:nvCxnSpPr>
        <p:spPr>
          <a:xfrm>
            <a:off x="3926371" y="3182384"/>
            <a:ext cx="0" cy="685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0AC729BF-69B1-4AED-8472-CC6D838167A6}"/>
              </a:ext>
            </a:extLst>
          </p:cNvPr>
          <p:cNvCxnSpPr/>
          <p:nvPr/>
        </p:nvCxnSpPr>
        <p:spPr>
          <a:xfrm>
            <a:off x="5288446" y="3182384"/>
            <a:ext cx="0" cy="685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7FD8EA8-DA87-4FA9-8C23-89112C8E6BB5}"/>
              </a:ext>
            </a:extLst>
          </p:cNvPr>
          <p:cNvCxnSpPr/>
          <p:nvPr/>
        </p:nvCxnSpPr>
        <p:spPr>
          <a:xfrm>
            <a:off x="6650521" y="3182384"/>
            <a:ext cx="0" cy="685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F7920E9-49B8-424F-B1EA-115EC2607886}"/>
              </a:ext>
            </a:extLst>
          </p:cNvPr>
          <p:cNvSpPr txBox="1"/>
          <p:nvPr/>
        </p:nvSpPr>
        <p:spPr>
          <a:xfrm>
            <a:off x="2238375" y="385762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2015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E7606C2-CF52-42B0-A0CC-D37A06CBCFA1}"/>
              </a:ext>
            </a:extLst>
          </p:cNvPr>
          <p:cNvSpPr txBox="1"/>
          <p:nvPr/>
        </p:nvSpPr>
        <p:spPr>
          <a:xfrm>
            <a:off x="3600450" y="385762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2017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779BE94-B466-4062-BEB0-26251A7D0523}"/>
              </a:ext>
            </a:extLst>
          </p:cNvPr>
          <p:cNvSpPr txBox="1"/>
          <p:nvPr/>
        </p:nvSpPr>
        <p:spPr>
          <a:xfrm>
            <a:off x="4977093" y="385762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2019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892EEF8-617D-40AA-8AFA-A9CBF27580EF}"/>
              </a:ext>
            </a:extLst>
          </p:cNvPr>
          <p:cNvSpPr txBox="1"/>
          <p:nvPr/>
        </p:nvSpPr>
        <p:spPr>
          <a:xfrm>
            <a:off x="6324149" y="385762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392A12E-6143-4902-B049-BB76120D5B3D}"/>
              </a:ext>
            </a:extLst>
          </p:cNvPr>
          <p:cNvSpPr txBox="1"/>
          <p:nvPr/>
        </p:nvSpPr>
        <p:spPr>
          <a:xfrm>
            <a:off x="2202796" y="1562181"/>
            <a:ext cx="2016015" cy="120032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CWB described their Northwest Regional Workforce Guides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AB2E25DF-CB74-42B4-A4DC-B596E1C6F19F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2912167" y="2762510"/>
            <a:ext cx="298637" cy="666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AC0B972-E84C-4AD8-92E0-CE1D6ECF8259}"/>
              </a:ext>
            </a:extLst>
          </p:cNvPr>
          <p:cNvSpPr txBox="1"/>
          <p:nvPr/>
        </p:nvSpPr>
        <p:spPr>
          <a:xfrm>
            <a:off x="2424052" y="4624386"/>
            <a:ext cx="2016015" cy="1477328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potential for other Regional Workforce Guides was discussed in a panel session.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1AF661D0-BA81-4946-B787-C9DF0A401E64}"/>
              </a:ext>
            </a:extLst>
          </p:cNvPr>
          <p:cNvCxnSpPr>
            <a:cxnSpLocks/>
          </p:cNvCxnSpPr>
          <p:nvPr/>
        </p:nvCxnSpPr>
        <p:spPr>
          <a:xfrm flipH="1" flipV="1">
            <a:off x="4223116" y="3612690"/>
            <a:ext cx="288357" cy="517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796280A1-2C0F-4968-A596-72A46E1E9E78}"/>
              </a:ext>
            </a:extLst>
          </p:cNvPr>
          <p:cNvSpPr/>
          <p:nvPr/>
        </p:nvSpPr>
        <p:spPr>
          <a:xfrm>
            <a:off x="4279278" y="4441445"/>
            <a:ext cx="2057401" cy="16680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Hands-On Activities to introduce Careers Preferred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xmlns="" id="{D701308D-E9EC-495E-BBE6-E0F3066FEF20}"/>
              </a:ext>
            </a:extLst>
          </p:cNvPr>
          <p:cNvSpPr/>
          <p:nvPr/>
        </p:nvSpPr>
        <p:spPr>
          <a:xfrm>
            <a:off x="4846810" y="1287304"/>
            <a:ext cx="3253582" cy="1657887"/>
          </a:xfrm>
          <a:prstGeom prst="rightArrow">
            <a:avLst>
              <a:gd name="adj1" fmla="val 72981"/>
              <a:gd name="adj2" fmla="val 35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 Work Training</a:t>
            </a:r>
          </a:p>
          <a:p>
            <a:pPr algn="ctr"/>
            <a:r>
              <a:rPr lang="en-US" dirty="0"/>
              <a:t>&amp;</a:t>
            </a:r>
          </a:p>
          <a:p>
            <a:pPr algn="ctr"/>
            <a:r>
              <a:rPr lang="en-US" dirty="0"/>
              <a:t>Blue Work TV</a:t>
            </a:r>
          </a:p>
          <a:p>
            <a:pPr algn="ctr"/>
            <a:r>
              <a:rPr lang="en-US" dirty="0"/>
              <a:t>Under Development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0CC82D8-4C32-4254-A6EC-F97F81FB75CF}"/>
              </a:ext>
            </a:extLst>
          </p:cNvPr>
          <p:cNvSpPr txBox="1"/>
          <p:nvPr/>
        </p:nvSpPr>
        <p:spPr>
          <a:xfrm>
            <a:off x="6909248" y="3007757"/>
            <a:ext cx="5774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?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6F77E416-6E33-454D-AB19-59F55207C478}"/>
              </a:ext>
            </a:extLst>
          </p:cNvPr>
          <p:cNvCxnSpPr>
            <a:stCxn id="23" idx="0"/>
          </p:cNvCxnSpPr>
          <p:nvPr/>
        </p:nvCxnSpPr>
        <p:spPr>
          <a:xfrm flipV="1">
            <a:off x="3432060" y="4115753"/>
            <a:ext cx="1079413" cy="508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>
            <a:extLst>
              <a:ext uri="{FF2B5EF4-FFF2-40B4-BE49-F238E27FC236}">
                <a16:creationId xmlns:a16="http://schemas.microsoft.com/office/drawing/2014/main" xmlns="" id="{888B4A9A-1CA0-400C-9B28-A7352E410206}"/>
              </a:ext>
            </a:extLst>
          </p:cNvPr>
          <p:cNvSpPr/>
          <p:nvPr/>
        </p:nvSpPr>
        <p:spPr>
          <a:xfrm flipV="1">
            <a:off x="5532158" y="2762510"/>
            <a:ext cx="478577" cy="1804323"/>
          </a:xfrm>
          <a:prstGeom prst="arc">
            <a:avLst>
              <a:gd name="adj1" fmla="val 16645540"/>
              <a:gd name="adj2" fmla="val 5055282"/>
            </a:avLst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9E7BB3E2-1E3D-4664-9DED-36A05D3E77F2}"/>
              </a:ext>
            </a:extLst>
          </p:cNvPr>
          <p:cNvSpPr txBox="1"/>
          <p:nvPr/>
        </p:nvSpPr>
        <p:spPr>
          <a:xfrm>
            <a:off x="6012484" y="4193876"/>
            <a:ext cx="3026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Workforce Development: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What should we do?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How should we do it?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Who do we collaborate with?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17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32D300-98B0-49BC-B64A-20EC5DFBB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726F83-61CB-4858-8991-03CEB6823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86" y="1558925"/>
            <a:ext cx="6535663" cy="4351338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Joe </a:t>
            </a:r>
            <a:r>
              <a:rPr lang="en-US" sz="2400" dirty="0" err="1"/>
              <a:t>Youcha</a:t>
            </a:r>
            <a:endParaRPr lang="en-US" sz="2400" dirty="0"/>
          </a:p>
          <a:p>
            <a:pPr lvl="1"/>
            <a:r>
              <a:rPr lang="en-US" sz="2000" dirty="0"/>
              <a:t>Building To Teach</a:t>
            </a:r>
          </a:p>
          <a:p>
            <a:pPr lvl="1"/>
            <a:r>
              <a:rPr lang="en-US" sz="2000" dirty="0"/>
              <a:t>President of TWSBA</a:t>
            </a:r>
          </a:p>
          <a:p>
            <a:pPr lvl="1"/>
            <a:r>
              <a:rPr lang="en-US" sz="2000" dirty="0"/>
              <a:t>Experienced Leader of Pre-Apprentice Programs</a:t>
            </a:r>
          </a:p>
          <a:p>
            <a:r>
              <a:rPr lang="en-US" sz="2400" dirty="0"/>
              <a:t>Kelley Watson</a:t>
            </a:r>
          </a:p>
          <a:p>
            <a:pPr lvl="1"/>
            <a:r>
              <a:rPr lang="en-US" sz="2000" dirty="0"/>
              <a:t>Port Townsend High School, CTE Maritime Program</a:t>
            </a:r>
          </a:p>
          <a:p>
            <a:pPr lvl="1"/>
            <a:r>
              <a:rPr lang="en-US" sz="2000" dirty="0"/>
              <a:t>Experienced Hands-on Maritime Educator</a:t>
            </a:r>
          </a:p>
          <a:p>
            <a:pPr lvl="1"/>
            <a:r>
              <a:rPr lang="en-US" sz="2000" dirty="0"/>
              <a:t>Contributor to 2017 TWSBA Conference Panel on Regional Maritime Workforce Development</a:t>
            </a:r>
          </a:p>
          <a:p>
            <a:r>
              <a:rPr lang="en-US" sz="2400" dirty="0"/>
              <a:t>Tom </a:t>
            </a:r>
            <a:r>
              <a:rPr lang="en-US" sz="2400" dirty="0" err="1"/>
              <a:t>Brandl</a:t>
            </a:r>
            <a:r>
              <a:rPr lang="en-US" sz="2400" dirty="0"/>
              <a:t>, </a:t>
            </a:r>
          </a:p>
          <a:p>
            <a:pPr lvl="1"/>
            <a:r>
              <a:rPr lang="en-US" sz="2000" dirty="0"/>
              <a:t>ED, Tidewater Wooden Boat Workshop</a:t>
            </a:r>
          </a:p>
          <a:p>
            <a:pPr lvl="1"/>
            <a:r>
              <a:rPr lang="en-US" sz="2000" dirty="0"/>
              <a:t>USMC, Ret.</a:t>
            </a:r>
          </a:p>
          <a:p>
            <a:pPr lvl="1"/>
            <a:r>
              <a:rPr lang="en-US" sz="2000" dirty="0"/>
              <a:t>Decade of educational boatbuilding experience</a:t>
            </a:r>
          </a:p>
          <a:p>
            <a:r>
              <a:rPr lang="en-US" sz="2400" dirty="0"/>
              <a:t>Tom Sommers, </a:t>
            </a:r>
          </a:p>
          <a:p>
            <a:pPr lvl="1"/>
            <a:r>
              <a:rPr lang="en-US" sz="2000" dirty="0"/>
              <a:t>Outreach Director, UBC Regional Training Fund</a:t>
            </a:r>
          </a:p>
          <a:p>
            <a:r>
              <a:rPr lang="en-US" sz="2400" dirty="0"/>
              <a:t>Susan Field, </a:t>
            </a:r>
          </a:p>
          <a:p>
            <a:pPr lvl="1"/>
            <a:r>
              <a:rPr lang="en-US" sz="2000" dirty="0"/>
              <a:t>Placement Director, UBC National Job Corps Training Fund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38DF6B-F818-49AF-B251-56E9FC29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FE8287-E472-4FF6-A54D-405EE5C5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774CD8-A1C9-4109-8064-595149540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5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802265-D122-4EFF-9420-EB0F09D3D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460" y="121973"/>
            <a:ext cx="6535662" cy="1325563"/>
          </a:xfrm>
        </p:spPr>
        <p:txBody>
          <a:bodyPr/>
          <a:lstStyle/>
          <a:p>
            <a:r>
              <a:rPr lang="en-US" dirty="0"/>
              <a:t>New Since 2017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B32EC4-C6E4-4BAF-8037-6A55BA676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86" y="1434836"/>
            <a:ext cx="6535663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Pre-Apprentice Program starting at TWBW.</a:t>
            </a:r>
          </a:p>
          <a:p>
            <a:r>
              <a:rPr lang="en-US" dirty="0"/>
              <a:t>Partnerships:</a:t>
            </a:r>
          </a:p>
          <a:p>
            <a:pPr lvl="1"/>
            <a:r>
              <a:rPr lang="en-US" dirty="0"/>
              <a:t>UBC partnering in: Milwaukee, WI; Alexandria, VA; Buffalo, NY; Philadelphia, PA; &amp; Camden, NJ.</a:t>
            </a:r>
          </a:p>
          <a:p>
            <a:pPr lvl="1"/>
            <a:r>
              <a:rPr lang="en-US" dirty="0"/>
              <a:t>Maritime Academies with Charter &amp; Public Schools: Anne Arundel, MD; Harbor School, NY; Philadelphia, PA.</a:t>
            </a:r>
          </a:p>
          <a:p>
            <a:r>
              <a:rPr lang="en-US" dirty="0"/>
              <a:t>Blue Work Training concept development</a:t>
            </a:r>
          </a:p>
          <a:p>
            <a:pPr lvl="1"/>
            <a:r>
              <a:rPr lang="en-US" dirty="0"/>
              <a:t>Regional hands-on activities to introduce careers</a:t>
            </a:r>
          </a:p>
          <a:p>
            <a:pPr lvl="1"/>
            <a:r>
              <a:rPr lang="en-US" dirty="0"/>
              <a:t>TWSBA orgs as operating partners; engaging the students</a:t>
            </a:r>
          </a:p>
          <a:p>
            <a:pPr lvl="1"/>
            <a:r>
              <a:rPr lang="en-US" dirty="0"/>
              <a:t>Mobile shops and grants for new staff to expand outreach</a:t>
            </a:r>
          </a:p>
          <a:p>
            <a:r>
              <a:rPr lang="en-US" dirty="0"/>
              <a:t>Blue Work TV</a:t>
            </a:r>
          </a:p>
          <a:p>
            <a:pPr lvl="1"/>
            <a:r>
              <a:rPr lang="en-US" dirty="0"/>
              <a:t>Video cameos to describe water-related careers</a:t>
            </a:r>
          </a:p>
          <a:p>
            <a:pPr lvl="1"/>
            <a:r>
              <a:rPr lang="en-US" dirty="0"/>
              <a:t>Now available online</a:t>
            </a:r>
          </a:p>
          <a:p>
            <a:pPr lvl="1"/>
            <a:r>
              <a:rPr lang="en-US" dirty="0"/>
              <a:t>More to come . . .</a:t>
            </a:r>
          </a:p>
          <a:p>
            <a:r>
              <a:rPr lang="en-US" dirty="0"/>
              <a:t>What else?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6FB2F8-8366-4228-912A-5664AC940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AAFE99-0A45-45DC-B917-469C023D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3D075E-5066-49EF-A023-E6B1B179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5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6C0C6F-25D4-4B33-94E7-085F8DFC4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Interested Parties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F35D2A-7E40-47B7-BD15-AE34C58F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51B261-3648-4ED3-80E5-18085E74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16B0E0-8A19-4C58-851A-7F130A80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0B8A4E3B-226E-4E70-9DD2-7C16DF2FFB69}"/>
              </a:ext>
            </a:extLst>
          </p:cNvPr>
          <p:cNvSpPr/>
          <p:nvPr/>
        </p:nvSpPr>
        <p:spPr>
          <a:xfrm>
            <a:off x="2137145" y="3104707"/>
            <a:ext cx="2434856" cy="12014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Primary/Secondary Students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867F945B-B74A-4FC6-AF97-FF457C43D9E7}"/>
              </a:ext>
            </a:extLst>
          </p:cNvPr>
          <p:cNvSpPr/>
          <p:nvPr/>
        </p:nvSpPr>
        <p:spPr>
          <a:xfrm>
            <a:off x="4781109" y="3104706"/>
            <a:ext cx="2434856" cy="12014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Adult Workers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06C214E-E415-47A0-B6FB-59DD60FF6DB3}"/>
              </a:ext>
            </a:extLst>
          </p:cNvPr>
          <p:cNvSpPr/>
          <p:nvPr/>
        </p:nvSpPr>
        <p:spPr>
          <a:xfrm>
            <a:off x="2137145" y="4708303"/>
            <a:ext cx="2254102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Community Organizations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A890E09D-6569-4C41-AED0-67B9E75662EC}"/>
              </a:ext>
            </a:extLst>
          </p:cNvPr>
          <p:cNvSpPr/>
          <p:nvPr/>
        </p:nvSpPr>
        <p:spPr>
          <a:xfrm>
            <a:off x="4752752" y="4681712"/>
            <a:ext cx="2721935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Business Communities That Need Workers</a:t>
            </a: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xmlns="" id="{55CD754C-42DE-4D4B-9EA4-2BCD4B6C7B4B}"/>
              </a:ext>
            </a:extLst>
          </p:cNvPr>
          <p:cNvSpPr/>
          <p:nvPr/>
        </p:nvSpPr>
        <p:spPr>
          <a:xfrm>
            <a:off x="2137145" y="209280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28EAB19-99CC-48ED-8722-2C91F880B15E}"/>
              </a:ext>
            </a:extLst>
          </p:cNvPr>
          <p:cNvSpPr txBox="1"/>
          <p:nvPr/>
        </p:nvSpPr>
        <p:spPr>
          <a:xfrm>
            <a:off x="2871581" y="2518749"/>
            <a:ext cx="105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Start at 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en-US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Grade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A55A9B2-1B9E-4376-804E-0022551F73E6}"/>
              </a:ext>
            </a:extLst>
          </p:cNvPr>
          <p:cNvSpPr txBox="1"/>
          <p:nvPr/>
        </p:nvSpPr>
        <p:spPr>
          <a:xfrm>
            <a:off x="7474688" y="3271924"/>
            <a:ext cx="1275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Water-related Careers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4C1A2D57-2735-4898-8FDB-C50E43A293C7}"/>
              </a:ext>
            </a:extLst>
          </p:cNvPr>
          <p:cNvCxnSpPr/>
          <p:nvPr/>
        </p:nvCxnSpPr>
        <p:spPr>
          <a:xfrm>
            <a:off x="3232298" y="4195254"/>
            <a:ext cx="0" cy="3235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6966533F-AD91-4AD1-A939-EEEA87419923}"/>
              </a:ext>
            </a:extLst>
          </p:cNvPr>
          <p:cNvCxnSpPr/>
          <p:nvPr/>
        </p:nvCxnSpPr>
        <p:spPr>
          <a:xfrm>
            <a:off x="5998537" y="4185862"/>
            <a:ext cx="0" cy="3235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tar: 5 Points 16">
            <a:extLst>
              <a:ext uri="{FF2B5EF4-FFF2-40B4-BE49-F238E27FC236}">
                <a16:creationId xmlns:a16="http://schemas.microsoft.com/office/drawing/2014/main" xmlns="" id="{44240806-7B60-4D2B-8C6E-DFB41A8BFE59}"/>
              </a:ext>
            </a:extLst>
          </p:cNvPr>
          <p:cNvSpPr/>
          <p:nvPr/>
        </p:nvSpPr>
        <p:spPr>
          <a:xfrm>
            <a:off x="4221018" y="2307260"/>
            <a:ext cx="510471" cy="63614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2D2821D-25DF-4E15-AA55-7DF1C6EB807D}"/>
              </a:ext>
            </a:extLst>
          </p:cNvPr>
          <p:cNvSpPr txBox="1"/>
          <p:nvPr/>
        </p:nvSpPr>
        <p:spPr>
          <a:xfrm>
            <a:off x="2517579" y="1642824"/>
            <a:ext cx="5143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Persistent, Age-Appropriate Engagement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863F5BA4-B46C-4FC7-B860-45601E73C68E}"/>
              </a:ext>
            </a:extLst>
          </p:cNvPr>
          <p:cNvCxnSpPr>
            <a:cxnSpLocks/>
          </p:cNvCxnSpPr>
          <p:nvPr/>
        </p:nvCxnSpPr>
        <p:spPr>
          <a:xfrm flipH="1" flipV="1">
            <a:off x="3684074" y="4306187"/>
            <a:ext cx="1097035" cy="486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xmlns="" id="{9C784516-3734-4F26-9DC1-97AD1626A8DE}"/>
              </a:ext>
            </a:extLst>
          </p:cNvPr>
          <p:cNvSpPr/>
          <p:nvPr/>
        </p:nvSpPr>
        <p:spPr>
          <a:xfrm>
            <a:off x="7292169" y="2943406"/>
            <a:ext cx="1420032" cy="1566039"/>
          </a:xfrm>
          <a:prstGeom prst="cloudCallout">
            <a:avLst>
              <a:gd name="adj1" fmla="val -1274"/>
              <a:gd name="adj2" fmla="val 494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F3D05F5-BE72-443E-A23E-6A3EC795F6E3}"/>
              </a:ext>
            </a:extLst>
          </p:cNvPr>
          <p:cNvSpPr txBox="1"/>
          <p:nvPr/>
        </p:nvSpPr>
        <p:spPr>
          <a:xfrm>
            <a:off x="4977332" y="2472507"/>
            <a:ext cx="2046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Don’t overlook the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Disconnected Youth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1E1CCBE-4D82-40D0-8C4A-3B9CB7C4C124}"/>
              </a:ext>
            </a:extLst>
          </p:cNvPr>
          <p:cNvSpPr txBox="1"/>
          <p:nvPr/>
        </p:nvSpPr>
        <p:spPr>
          <a:xfrm rot="20179170">
            <a:off x="7037898" y="1322644"/>
            <a:ext cx="1813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Sea-Level Rise Mitigation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D704F18-893F-4405-9E2D-FFB45E20F013}"/>
              </a:ext>
            </a:extLst>
          </p:cNvPr>
          <p:cNvSpPr txBox="1"/>
          <p:nvPr/>
        </p:nvSpPr>
        <p:spPr>
          <a:xfrm rot="765251">
            <a:off x="7545765" y="1907706"/>
            <a:ext cx="1813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Maritime Operations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D97A198-3F52-4108-A1C3-EB77981C6861}"/>
              </a:ext>
            </a:extLst>
          </p:cNvPr>
          <p:cNvSpPr txBox="1"/>
          <p:nvPr/>
        </p:nvSpPr>
        <p:spPr>
          <a:xfrm rot="20179170">
            <a:off x="6875204" y="2307569"/>
            <a:ext cx="1551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Marine Recreation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CCB1888-65D5-4DB5-9AB4-A80F49601EE6}"/>
              </a:ext>
            </a:extLst>
          </p:cNvPr>
          <p:cNvSpPr txBox="1"/>
          <p:nvPr/>
        </p:nvSpPr>
        <p:spPr>
          <a:xfrm rot="20979137">
            <a:off x="7352460" y="4545575"/>
            <a:ext cx="1813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Marine Manufacturing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2093BEA-7D54-461B-B4AA-83271CAE240D}"/>
              </a:ext>
            </a:extLst>
          </p:cNvPr>
          <p:cNvSpPr txBox="1"/>
          <p:nvPr/>
        </p:nvSpPr>
        <p:spPr>
          <a:xfrm>
            <a:off x="7762694" y="5069664"/>
            <a:ext cx="1381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Sewage Treatment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1CDA875-61D6-4404-8C1C-ACCCC4681B91}"/>
              </a:ext>
            </a:extLst>
          </p:cNvPr>
          <p:cNvSpPr txBox="1"/>
          <p:nvPr/>
        </p:nvSpPr>
        <p:spPr>
          <a:xfrm rot="20179170">
            <a:off x="6499070" y="5610315"/>
            <a:ext cx="1813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Green Energy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CB8F617-2E01-4828-A64F-6951206603BB}"/>
              </a:ext>
            </a:extLst>
          </p:cNvPr>
          <p:cNvSpPr txBox="1"/>
          <p:nvPr/>
        </p:nvSpPr>
        <p:spPr>
          <a:xfrm rot="21317170">
            <a:off x="7379391" y="5807844"/>
            <a:ext cx="1813105" cy="338554"/>
          </a:xfrm>
          <a:custGeom>
            <a:avLst/>
            <a:gdLst>
              <a:gd name="connsiteX0" fmla="*/ 0 w 1813105"/>
              <a:gd name="connsiteY0" fmla="*/ 0 h 338554"/>
              <a:gd name="connsiteX1" fmla="*/ 1813105 w 1813105"/>
              <a:gd name="connsiteY1" fmla="*/ 0 h 338554"/>
              <a:gd name="connsiteX2" fmla="*/ 1813105 w 1813105"/>
              <a:gd name="connsiteY2" fmla="*/ 338554 h 338554"/>
              <a:gd name="connsiteX3" fmla="*/ 0 w 1813105"/>
              <a:gd name="connsiteY3" fmla="*/ 338554 h 338554"/>
              <a:gd name="connsiteX4" fmla="*/ 0 w 1813105"/>
              <a:gd name="connsiteY4" fmla="*/ 0 h 338554"/>
              <a:gd name="connsiteX0" fmla="*/ 0 w 1813105"/>
              <a:gd name="connsiteY0" fmla="*/ 0 h 338554"/>
              <a:gd name="connsiteX1" fmla="*/ 1144983 w 1813105"/>
              <a:gd name="connsiteY1" fmla="*/ 69287 h 338554"/>
              <a:gd name="connsiteX2" fmla="*/ 1813105 w 1813105"/>
              <a:gd name="connsiteY2" fmla="*/ 0 h 338554"/>
              <a:gd name="connsiteX3" fmla="*/ 1813105 w 1813105"/>
              <a:gd name="connsiteY3" fmla="*/ 338554 h 338554"/>
              <a:gd name="connsiteX4" fmla="*/ 0 w 1813105"/>
              <a:gd name="connsiteY4" fmla="*/ 338554 h 338554"/>
              <a:gd name="connsiteX5" fmla="*/ 0 w 1813105"/>
              <a:gd name="connsiteY5" fmla="*/ 0 h 338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13105" h="338554">
                <a:moveTo>
                  <a:pt x="0" y="0"/>
                </a:moveTo>
                <a:cubicBezTo>
                  <a:pt x="383226" y="4110"/>
                  <a:pt x="761757" y="65177"/>
                  <a:pt x="1144983" y="69287"/>
                </a:cubicBezTo>
                <a:lnTo>
                  <a:pt x="1813105" y="0"/>
                </a:lnTo>
                <a:lnTo>
                  <a:pt x="1813105" y="338554"/>
                </a:lnTo>
                <a:lnTo>
                  <a:pt x="0" y="338554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Aquaculture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54200C4-4BFE-443E-9DB4-1F96CB4B5B94}"/>
              </a:ext>
            </a:extLst>
          </p:cNvPr>
          <p:cNvSpPr txBox="1"/>
          <p:nvPr/>
        </p:nvSpPr>
        <p:spPr>
          <a:xfrm rot="345466">
            <a:off x="7743837" y="6112026"/>
            <a:ext cx="1813105" cy="338554"/>
          </a:xfrm>
          <a:custGeom>
            <a:avLst/>
            <a:gdLst>
              <a:gd name="connsiteX0" fmla="*/ 0 w 1813105"/>
              <a:gd name="connsiteY0" fmla="*/ 0 h 338554"/>
              <a:gd name="connsiteX1" fmla="*/ 1813105 w 1813105"/>
              <a:gd name="connsiteY1" fmla="*/ 0 h 338554"/>
              <a:gd name="connsiteX2" fmla="*/ 1813105 w 1813105"/>
              <a:gd name="connsiteY2" fmla="*/ 338554 h 338554"/>
              <a:gd name="connsiteX3" fmla="*/ 0 w 1813105"/>
              <a:gd name="connsiteY3" fmla="*/ 338554 h 338554"/>
              <a:gd name="connsiteX4" fmla="*/ 0 w 1813105"/>
              <a:gd name="connsiteY4" fmla="*/ 0 h 338554"/>
              <a:gd name="connsiteX0" fmla="*/ 0 w 1813105"/>
              <a:gd name="connsiteY0" fmla="*/ 0 h 338554"/>
              <a:gd name="connsiteX1" fmla="*/ 1144983 w 1813105"/>
              <a:gd name="connsiteY1" fmla="*/ 69287 h 338554"/>
              <a:gd name="connsiteX2" fmla="*/ 1813105 w 1813105"/>
              <a:gd name="connsiteY2" fmla="*/ 0 h 338554"/>
              <a:gd name="connsiteX3" fmla="*/ 1813105 w 1813105"/>
              <a:gd name="connsiteY3" fmla="*/ 338554 h 338554"/>
              <a:gd name="connsiteX4" fmla="*/ 0 w 1813105"/>
              <a:gd name="connsiteY4" fmla="*/ 338554 h 338554"/>
              <a:gd name="connsiteX5" fmla="*/ 0 w 1813105"/>
              <a:gd name="connsiteY5" fmla="*/ 0 h 338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13105" h="338554">
                <a:moveTo>
                  <a:pt x="0" y="0"/>
                </a:moveTo>
                <a:cubicBezTo>
                  <a:pt x="383226" y="4110"/>
                  <a:pt x="761757" y="65177"/>
                  <a:pt x="1144983" y="69287"/>
                </a:cubicBezTo>
                <a:lnTo>
                  <a:pt x="1813105" y="0"/>
                </a:lnTo>
                <a:lnTo>
                  <a:pt x="1813105" y="338554"/>
                </a:lnTo>
                <a:lnTo>
                  <a:pt x="0" y="338554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0420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764A1C-4806-4ECB-B0D5-F543F6BE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Perspectives;</a:t>
            </a:r>
            <a:br>
              <a:rPr lang="en-US" dirty="0"/>
            </a:br>
            <a:r>
              <a:rPr lang="en-US" dirty="0"/>
              <a:t>What is needed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E7D09C-5D82-4683-B48E-B2C8AEF4F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86" y="1825626"/>
            <a:ext cx="6715581" cy="32830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Businesses need new workers; what does workforce development look like?</a:t>
            </a:r>
          </a:p>
          <a:p>
            <a:r>
              <a:rPr lang="en-US" dirty="0"/>
              <a:t>TWSBA Communities; what do your students need? What interests your Board?</a:t>
            </a:r>
          </a:p>
          <a:p>
            <a:r>
              <a:rPr lang="en-US" dirty="0"/>
              <a:t>Benefactors; what makes a program worth funding?</a:t>
            </a:r>
          </a:p>
          <a:p>
            <a:r>
              <a:rPr lang="en-US" dirty="0"/>
              <a:t>Partnerships; what makes partnership worth participation?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B3E45A-386E-4C53-BA2B-8E115660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Prepared on September 23,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037C84-D08C-46F6-917A-93766288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Workforce Panel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1E91F0-C639-4284-BD63-2AB03971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CA-41A7-B949-B51F-DCBF9B8DC97F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 descr="A wooden table&#10;&#10;Description automatically generated">
            <a:extLst>
              <a:ext uri="{FF2B5EF4-FFF2-40B4-BE49-F238E27FC236}">
                <a16:creationId xmlns:a16="http://schemas.microsoft.com/office/drawing/2014/main" xmlns="" id="{7388BCCF-9041-498A-A2B8-28D56ABF1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6263723" y="4955772"/>
            <a:ext cx="2310848" cy="14635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FB6B24E-9D61-44FC-83B1-A0A5DEC92DED}"/>
              </a:ext>
            </a:extLst>
          </p:cNvPr>
          <p:cNvSpPr txBox="1"/>
          <p:nvPr/>
        </p:nvSpPr>
        <p:spPr>
          <a:xfrm>
            <a:off x="2872409" y="5354164"/>
            <a:ext cx="340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Let’s round table these questions and look for common themes.</a:t>
            </a:r>
          </a:p>
        </p:txBody>
      </p:sp>
    </p:spTree>
    <p:extLst>
      <p:ext uri="{BB962C8B-B14F-4D97-AF65-F5344CB8AC3E}">
        <p14:creationId xmlns:p14="http://schemas.microsoft.com/office/powerpoint/2010/main" val="2571832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B3ADC74-4CCB-6B4B-8A64-7303CEF4531D}" vid="{5ABA9381-12F2-014B-9770-81922EC936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TWSBA%20Powerpoint%20Template%20(1)</Template>
  <TotalTime>3493</TotalTime>
  <Words>420</Words>
  <Application>Microsoft Office PowerPoint</Application>
  <PresentationFormat>On-screen Show (4:3)</PresentationFormat>
  <Paragraphs>96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Workforce Development</vt:lpstr>
      <vt:lpstr>Our Timeline</vt:lpstr>
      <vt:lpstr>Panelists</vt:lpstr>
      <vt:lpstr>New Since 2017 Conference</vt:lpstr>
      <vt:lpstr>Interested Parties</vt:lpstr>
      <vt:lpstr>Perspectives; What is needed now?</vt:lpstr>
    </vt:vector>
  </TitlesOfParts>
  <Manager>Amanda Dudley</Manager>
  <Company>ABM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TWSBA Conf Workforce Dev Panel 20190911</dc:title>
  <dc:subject>blank ppt template for 2019 TWSBA Conference</dc:subject>
  <dc:creator>David Helgerson</dc:creator>
  <cp:keywords>TWSBA, 2019, Conference, Template, presentation, ABM</cp:keywords>
  <dc:description>a blank template for use at 2019 TWSBA Conference</dc:description>
  <cp:lastModifiedBy>Caitlin Playle</cp:lastModifiedBy>
  <cp:revision>69</cp:revision>
  <dcterms:created xsi:type="dcterms:W3CDTF">2017-03-20T00:49:35Z</dcterms:created>
  <dcterms:modified xsi:type="dcterms:W3CDTF">2019-10-02T16:52:58Z</dcterms:modified>
  <cp:category/>
</cp:coreProperties>
</file>