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2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0.3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3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9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1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0.5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0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9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8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7.0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0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2.6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9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9.6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3.7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7.2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8.1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39.0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0.1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1.1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1.4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B49D-77E3-414C-B404-FD9FB109B5DE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86BB-2041-4D32-B947-EDB8584943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C44A-AFD9-184B-9EA2-7BEA57CF7C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0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46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46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5461" y="365125"/>
            <a:ext cx="4463914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0" y="1709739"/>
            <a:ext cx="65451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4589464"/>
            <a:ext cx="6545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61" y="1825625"/>
            <a:ext cx="312337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7678" y="1825625"/>
            <a:ext cx="32376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65126"/>
            <a:ext cx="655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1681163"/>
            <a:ext cx="30698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5460" y="2505075"/>
            <a:ext cx="306989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470" y="1681163"/>
            <a:ext cx="3368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470" y="2505075"/>
            <a:ext cx="336807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876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469" y="387627"/>
            <a:ext cx="3366881" cy="5473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1602" y="202282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7374" y="987426"/>
            <a:ext cx="318916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5461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gif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customXml" Target="../ink/ink14.xml"/><Relationship Id="rId21" Type="http://schemas.openxmlformats.org/officeDocument/2006/relationships/image" Target="../media/image5.png"/><Relationship Id="rId34" Type="http://schemas.openxmlformats.org/officeDocument/2006/relationships/customXml" Target="../ink/ink11.xml"/><Relationship Id="rId42" Type="http://schemas.openxmlformats.org/officeDocument/2006/relationships/image" Target="../media/image15.png"/><Relationship Id="rId47" Type="http://schemas.openxmlformats.org/officeDocument/2006/relationships/customXml" Target="../ink/ink18.xml"/><Relationship Id="rId50" Type="http://schemas.openxmlformats.org/officeDocument/2006/relationships/customXml" Target="../ink/ink20.xml"/><Relationship Id="rId55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.xml"/><Relationship Id="rId29" Type="http://schemas.openxmlformats.org/officeDocument/2006/relationships/image" Target="../media/image9.png"/><Relationship Id="rId11" Type="http://schemas.openxmlformats.org/officeDocument/2006/relationships/slideLayout" Target="../slideLayouts/slideLayout11.xml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customXml" Target="../ink/ink13.xml"/><Relationship Id="rId40" Type="http://schemas.openxmlformats.org/officeDocument/2006/relationships/image" Target="../media/image14.png"/><Relationship Id="rId45" Type="http://schemas.openxmlformats.org/officeDocument/2006/relationships/customXml" Target="../ink/ink17.xml"/><Relationship Id="rId53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0.png"/><Relationship Id="rId44" Type="http://schemas.openxmlformats.org/officeDocument/2006/relationships/image" Target="../media/image16.png"/><Relationship Id="rId52" Type="http://schemas.openxmlformats.org/officeDocument/2006/relationships/customXml" Target="../ink/ink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image" Target="../media/image8.png"/><Relationship Id="rId30" Type="http://schemas.openxmlformats.org/officeDocument/2006/relationships/customXml" Target="../ink/ink9.xml"/><Relationship Id="rId35" Type="http://schemas.openxmlformats.org/officeDocument/2006/relationships/image" Target="../media/image12.png"/><Relationship Id="rId43" Type="http://schemas.openxmlformats.org/officeDocument/2006/relationships/customXml" Target="../ink/ink16.xml"/><Relationship Id="rId48" Type="http://schemas.openxmlformats.org/officeDocument/2006/relationships/image" Target="../media/image18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33" Type="http://schemas.openxmlformats.org/officeDocument/2006/relationships/image" Target="../media/image11.png"/><Relationship Id="rId38" Type="http://schemas.openxmlformats.org/officeDocument/2006/relationships/image" Target="../media/image13.png"/><Relationship Id="rId46" Type="http://schemas.openxmlformats.org/officeDocument/2006/relationships/image" Target="../media/image17.png"/><Relationship Id="rId20" Type="http://schemas.openxmlformats.org/officeDocument/2006/relationships/customXml" Target="../ink/ink4.xml"/><Relationship Id="rId41" Type="http://schemas.openxmlformats.org/officeDocument/2006/relationships/customXml" Target="../ink/ink15.xml"/><Relationship Id="rId5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customXml" Target="../ink/ink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87" y="365126"/>
            <a:ext cx="6535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86" y="1825625"/>
            <a:ext cx="6535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546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C425CA-4C96-4CF2-97DB-54A07F3F5E43}"/>
              </a:ext>
            </a:extLst>
          </p:cNvPr>
          <p:cNvSpPr/>
          <p:nvPr userDrawn="1"/>
        </p:nvSpPr>
        <p:spPr>
          <a:xfrm>
            <a:off x="10274" y="0"/>
            <a:ext cx="1828799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B4A2EA-D139-4873-8E87-D896B27A914F}"/>
              </a:ext>
            </a:extLst>
          </p:cNvPr>
          <p:cNvSpPr txBox="1"/>
          <p:nvPr userDrawn="1"/>
        </p:nvSpPr>
        <p:spPr>
          <a:xfrm>
            <a:off x="0" y="773139"/>
            <a:ext cx="18287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Teaching with Small Boats Alliance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2019 Conference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October 11-14,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Antique Boat Museum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Clayton, NY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239AD7-1B8A-4844-BBDC-12BBB34331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20" y="53104"/>
            <a:ext cx="1725306" cy="406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D10D41-B364-497B-A90B-C2DE09FCD618}"/>
                  </a:ext>
                </a:extLst>
              </p14:cNvPr>
              <p14:cNvContentPartPr/>
              <p14:nvPr userDrawn="1"/>
            </p14:nvContentPartPr>
            <p14:xfrm>
              <a:off x="2506239" y="5753184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5D10D41-B364-497B-A90B-C2DE09FCD6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8599" y="56451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D9573B-E708-45A8-A60C-52B4863F72F5}"/>
                  </a:ext>
                </a:extLst>
              </p14:cNvPr>
              <p14:cNvContentPartPr/>
              <p14:nvPr userDrawn="1"/>
            </p14:nvContentPartPr>
            <p14:xfrm>
              <a:off x="883359" y="451464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BD9573B-E708-45A8-A60C-52B4863F72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719" y="3434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44BF7B-6D0E-4542-9F79-E4800C3F3F3E}"/>
                  </a:ext>
                </a:extLst>
              </p14:cNvPr>
              <p14:cNvContentPartPr/>
              <p14:nvPr userDrawn="1"/>
            </p14:nvContentPartPr>
            <p14:xfrm>
              <a:off x="1242999" y="307464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D44BF7B-6D0E-4542-9F79-E4800C3F3F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4999" y="19982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F11915-88BA-49E5-A2A2-24558E1DAD51}"/>
                  </a:ext>
                </a:extLst>
              </p14:cNvPr>
              <p14:cNvContentPartPr/>
              <p14:nvPr userDrawn="1"/>
            </p14:nvContentPartPr>
            <p14:xfrm>
              <a:off x="1273959" y="633890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4F11915-88BA-49E5-A2A2-24558E1DAD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5959" y="62312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975EF9-3D0C-4DEC-9814-29B9B233D64B}"/>
                  </a:ext>
                </a:extLst>
              </p14:cNvPr>
              <p14:cNvContentPartPr/>
              <p14:nvPr userDrawn="1"/>
            </p14:nvContentPartPr>
            <p14:xfrm>
              <a:off x="2301399" y="5876664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5975EF9-3D0C-4DEC-9814-29B9B233D6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3399" y="57686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573F3-AE87-4C9A-BE17-EE800099999D}"/>
                  </a:ext>
                </a:extLst>
              </p14:cNvPr>
              <p14:cNvContentPartPr/>
              <p14:nvPr userDrawn="1"/>
            </p14:nvContentPartPr>
            <p14:xfrm>
              <a:off x="-1253601" y="3389784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66573F3-AE87-4C9A-BE17-EE80009999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271601" y="328214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689889-A8DC-4B7C-A2C3-BB7E4F7ED2ED}"/>
                  </a:ext>
                </a:extLst>
              </p14:cNvPr>
              <p14:cNvContentPartPr/>
              <p14:nvPr userDrawn="1"/>
            </p14:nvContentPartPr>
            <p14:xfrm>
              <a:off x="-832401" y="304058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0689889-A8DC-4B7C-A2C3-BB7E4F7ED2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850401" y="29325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EADF36-819A-49A1-9FCB-B3F54954E3F1}"/>
                  </a:ext>
                </a:extLst>
              </p14:cNvPr>
              <p14:cNvContentPartPr/>
              <p14:nvPr userDrawn="1"/>
            </p14:nvContentPartPr>
            <p14:xfrm>
              <a:off x="-1808721" y="152030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E4EADF36-819A-49A1-9FCB-B3F54954E3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826361" y="1412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B10CDA-5EA0-4FA4-80E1-4C1606CEA917}"/>
                  </a:ext>
                </a:extLst>
              </p14:cNvPr>
              <p14:cNvContentPartPr/>
              <p14:nvPr userDrawn="1"/>
            </p14:nvContentPartPr>
            <p14:xfrm>
              <a:off x="-873801" y="646944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AB10CDA-5EA0-4FA4-80E1-4C1606CEA9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891801" y="539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D3C724-2486-470C-90F5-C7381D3B0DA0}"/>
                  </a:ext>
                </a:extLst>
              </p14:cNvPr>
              <p14:cNvContentPartPr/>
              <p14:nvPr userDrawn="1"/>
            </p14:nvContentPartPr>
            <p14:xfrm>
              <a:off x="-1439001" y="143304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94D3C724-2486-470C-90F5-C7381D3B0D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456641" y="35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5F7164-89E9-435C-B127-A2F06B69712E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3A5F7164-89E9-435C-B127-A2F06B6971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98C806-26D7-4D4A-AF49-F8820C953DC6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B98C806-26D7-4D4A-AF49-F8820C953DC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60F046-B5E3-4A75-BE28-A6B7AFBBBBB2}"/>
                  </a:ext>
                </a:extLst>
              </p14:cNvPr>
              <p14:cNvContentPartPr/>
              <p14:nvPr userDrawn="1"/>
            </p14:nvContentPartPr>
            <p14:xfrm>
              <a:off x="-1439001" y="67787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360F046-B5E3-4A75-BE28-A6B7AFBBBB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1456641" y="5698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D510D91-80F5-41B7-8937-BFD2EFDBB747}"/>
                  </a:ext>
                </a:extLst>
              </p14:cNvPr>
              <p14:cNvContentPartPr/>
              <p14:nvPr userDrawn="1"/>
            </p14:nvContentPartPr>
            <p14:xfrm>
              <a:off x="-883881" y="790916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9D510D91-80F5-41B7-8937-BFD2EFDBB7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901521" y="6829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B57379-5192-4E66-88C0-17A6B4137DE0}"/>
                  </a:ext>
                </a:extLst>
              </p14:cNvPr>
              <p14:cNvContentPartPr/>
              <p14:nvPr userDrawn="1"/>
            </p14:nvContentPartPr>
            <p14:xfrm>
              <a:off x="5958639" y="1345316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8B57379-5192-4E66-88C0-17A6B4137D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0999" y="12373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089B33-C519-4AD0-99E0-7D2E3B84A0B0}"/>
                  </a:ext>
                </a:extLst>
              </p14:cNvPr>
              <p14:cNvContentPartPr/>
              <p14:nvPr userDrawn="1"/>
            </p14:nvContentPartPr>
            <p14:xfrm>
              <a:off x="5989599" y="1601996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2089B33-C519-4AD0-99E0-7D2E3B84A0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71599" y="14943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3B4DB05-4656-46D6-B746-A3ECF9EB91AF}"/>
                  </a:ext>
                </a:extLst>
              </p14:cNvPr>
              <p14:cNvContentPartPr/>
              <p14:nvPr userDrawn="1"/>
            </p14:nvContentPartPr>
            <p14:xfrm>
              <a:off x="5979159" y="1736276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3B4DB05-4656-46D6-B746-A3ECF9EB91A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1159" y="16282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BFF05-09AB-4ED6-BA21-39C1E50347E8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89BFF05-09AB-4ED6-BA21-39C1E5034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CBB46-3D2C-49D6-8FB1-6C9FAC788820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F8CBB46-3D2C-49D6-8FB1-6C9FAC7888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020EB3-1B98-4C4D-A5D4-A179A74674A9}"/>
                  </a:ext>
                </a:extLst>
              </p14:cNvPr>
              <p14:cNvContentPartPr/>
              <p14:nvPr userDrawn="1"/>
            </p14:nvContentPartPr>
            <p14:xfrm>
              <a:off x="-765360" y="3150094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3020EB3-1B98-4C4D-A5D4-A179A74674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78336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828D552-2106-496B-939A-AD1A1591631E}"/>
                  </a:ext>
                </a:extLst>
              </p14:cNvPr>
              <p14:cNvContentPartPr/>
              <p14:nvPr userDrawn="1"/>
            </p14:nvContentPartPr>
            <p14:xfrm>
              <a:off x="-1968480" y="2723134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3828D552-2106-496B-939A-AD1A159163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986120" y="2615134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81D2B-C268-4160-90A1-D16E8EBE218E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126080" y="4465556"/>
            <a:ext cx="1597181" cy="12458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1"/>
          <a:stretch/>
        </p:blipFill>
        <p:spPr>
          <a:xfrm>
            <a:off x="481248" y="3390144"/>
            <a:ext cx="886847" cy="9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338" y="1632502"/>
            <a:ext cx="644801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Succession Planning &amp; Organizational Sustainability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338" y="4589154"/>
            <a:ext cx="5933662" cy="1655762"/>
          </a:xfrm>
        </p:spPr>
        <p:txBody>
          <a:bodyPr/>
          <a:lstStyle/>
          <a:p>
            <a:r>
              <a:rPr lang="en-US" dirty="0"/>
              <a:t>Betsy Davis</a:t>
            </a:r>
          </a:p>
          <a:p>
            <a:r>
              <a:rPr lang="en-US" dirty="0"/>
              <a:t>October 6, 2019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049942" y="6356351"/>
            <a:ext cx="2057400" cy="365125"/>
          </a:xfrm>
        </p:spPr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4629" y="6356351"/>
            <a:ext cx="3086100" cy="365125"/>
          </a:xfrm>
        </p:spPr>
        <p:txBody>
          <a:bodyPr/>
          <a:lstStyle/>
          <a:p>
            <a:endParaRPr lang="en-US" sz="10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BED054-D6E4-C147-B0A2-81D38CC491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5461" y="6356351"/>
            <a:ext cx="2057400" cy="365125"/>
          </a:xfrm>
        </p:spPr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BED054-D6E4-C147-B0A2-81D38CC491B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 sz="1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F76D06-CF40-40ED-BA3E-EC42FE7F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33" y="240090"/>
            <a:ext cx="5238750" cy="3324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0D5F6C-A03B-4FCB-97DD-E033C785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t="20572" r="8696" b="12313"/>
          <a:stretch/>
        </p:blipFill>
        <p:spPr>
          <a:xfrm>
            <a:off x="2104123" y="3744216"/>
            <a:ext cx="6890681" cy="2954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5D3D38-E3A9-4288-BC2C-B71A025F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09" y="1077254"/>
            <a:ext cx="2390395" cy="20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5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E5D4F0-E21D-4344-A0DE-FC70E0706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9" t="24806" r="26422" b="3549"/>
          <a:stretch/>
        </p:blipFill>
        <p:spPr>
          <a:xfrm>
            <a:off x="2020140" y="869258"/>
            <a:ext cx="6972857" cy="58522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E72E76-F3AA-4939-92C6-2A6D5103FAAF}"/>
              </a:ext>
            </a:extLst>
          </p:cNvPr>
          <p:cNvSpPr/>
          <p:nvPr/>
        </p:nvSpPr>
        <p:spPr>
          <a:xfrm>
            <a:off x="2397645" y="155210"/>
            <a:ext cx="6880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Different leadership skills are required at various phases in a non-profit’s life-cycle</a:t>
            </a:r>
          </a:p>
        </p:txBody>
      </p:sp>
    </p:spTree>
    <p:extLst>
      <p:ext uri="{BB962C8B-B14F-4D97-AF65-F5344CB8AC3E}">
        <p14:creationId xmlns:p14="http://schemas.microsoft.com/office/powerpoint/2010/main" val="152362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E72E76-F3AA-4939-92C6-2A6D5103FAAF}"/>
              </a:ext>
            </a:extLst>
          </p:cNvPr>
          <p:cNvSpPr/>
          <p:nvPr/>
        </p:nvSpPr>
        <p:spPr>
          <a:xfrm>
            <a:off x="2141324" y="224547"/>
            <a:ext cx="6847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Different leadership skills are required based on the current state of the organization.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22D322-D30B-43F0-8226-61CF35F38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73"/>
          <a:stretch/>
        </p:blipFill>
        <p:spPr>
          <a:xfrm>
            <a:off x="2086796" y="1379186"/>
            <a:ext cx="6956536" cy="43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5461" y="6356351"/>
            <a:ext cx="2057400" cy="365125"/>
          </a:xfrm>
        </p:spPr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BED054-D6E4-C147-B0A2-81D38CC491B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65DE35-4194-4CD4-94D0-32155E6F7C74}"/>
              </a:ext>
            </a:extLst>
          </p:cNvPr>
          <p:cNvSpPr txBox="1"/>
          <p:nvPr/>
        </p:nvSpPr>
        <p:spPr>
          <a:xfrm>
            <a:off x="2130804" y="136524"/>
            <a:ext cx="6954473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Moving to a new Non-Profit</a:t>
            </a:r>
          </a:p>
          <a:p>
            <a:r>
              <a:rPr lang="en-US" sz="4000" i="1" dirty="0"/>
              <a:t>Applying Lessons Learned</a:t>
            </a:r>
            <a:br>
              <a:rPr lang="en-US" sz="4000" i="1" dirty="0"/>
            </a:br>
            <a:endParaRPr lang="en-US" sz="4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Prioritize teamwork with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Expect excellence from the board </a:t>
            </a:r>
            <a:br>
              <a:rPr lang="en-US" sz="2800" i="1" dirty="0"/>
            </a:br>
            <a:r>
              <a:rPr lang="en-US" sz="2800" i="1" dirty="0"/>
              <a:t>(and help build it)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‘Overcommunicate’ with the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Prioritize accurate financial reporting and forecasting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Model with “Technical Lead” and “Administrative Lead” can work well.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Balance rate of growth with sustainability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Keep delegating (but make it manageable)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DA9F80-E465-43A0-A3B9-71898613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4" y="0"/>
            <a:ext cx="312934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ECFC14-6142-4594-854C-262B41DCDC30}"/>
              </a:ext>
            </a:extLst>
          </p:cNvPr>
          <p:cNvSpPr txBox="1"/>
          <p:nvPr/>
        </p:nvSpPr>
        <p:spPr>
          <a:xfrm>
            <a:off x="5268286" y="151249"/>
            <a:ext cx="37163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Preparing for Succession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 strong and positive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Articulate a shared purpose and shared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 strong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solid systems that go beyond the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Move information from heads into database(s)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an Operating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 strong board</a:t>
            </a:r>
          </a:p>
        </p:txBody>
      </p:sp>
    </p:spTree>
    <p:extLst>
      <p:ext uri="{BB962C8B-B14F-4D97-AF65-F5344CB8AC3E}">
        <p14:creationId xmlns:p14="http://schemas.microsoft.com/office/powerpoint/2010/main" val="390875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3ADC74-4CCB-6B4B-8A64-7303CEF4531D}" vid="{5ABA9381-12F2-014B-9770-81922EC936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TWSBA%20Powerpoint%20Template%20(1)</Template>
  <TotalTime>3358</TotalTime>
  <Words>121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Succession Planning &amp; Organizational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Amanda Dudley</Manager>
  <Company>ABM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TWSBA Conf Presentation Template 20190909.docx</dc:title>
  <dc:subject>blank ppt template for 2019 TWSBA Conference</dc:subject>
  <dc:creator>David Helgerson</dc:creator>
  <cp:keywords>TWSBA, 2019, Conference, Template, presentation, ABM</cp:keywords>
  <dc:description>a blank template for use at 2019 TWSBA Conference</dc:description>
  <cp:lastModifiedBy>Caitlin Playle</cp:lastModifiedBy>
  <cp:revision>51</cp:revision>
  <dcterms:created xsi:type="dcterms:W3CDTF">2017-03-20T00:49:35Z</dcterms:created>
  <dcterms:modified xsi:type="dcterms:W3CDTF">2019-10-07T18:27:18Z</dcterms:modified>
  <cp:category/>
</cp:coreProperties>
</file>