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1" autoAdjust="0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2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0.3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2.37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2.94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3.1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3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0.5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7.0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7.97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8.9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7.05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8.0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2.6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8.97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9.64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3.7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7.2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8.1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39.0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40.15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41.1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1.4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5B49D-77E3-414C-B404-FD9FB109B5DE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86BB-2041-4D32-B947-EDB8584943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6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C44A-AFD9-184B-9EA2-7BEA57CF7C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0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46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46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6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0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5461" y="365125"/>
            <a:ext cx="4463914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0" y="1709739"/>
            <a:ext cx="65451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460" y="4589464"/>
            <a:ext cx="6545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3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8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61" y="1825625"/>
            <a:ext cx="312337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7678" y="1825625"/>
            <a:ext cx="32376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0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1" y="365126"/>
            <a:ext cx="6551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460" y="1681163"/>
            <a:ext cx="30698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5460" y="2505075"/>
            <a:ext cx="306989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8470" y="1681163"/>
            <a:ext cx="33680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470" y="2505075"/>
            <a:ext cx="336807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3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7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1" y="38762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469" y="387627"/>
            <a:ext cx="3366881" cy="5473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1602" y="202282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4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7374" y="987426"/>
            <a:ext cx="318916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5461" y="204946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1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gif"/><Relationship Id="rId18" Type="http://schemas.openxmlformats.org/officeDocument/2006/relationships/customXml" Target="../ink/ink3.xml"/><Relationship Id="rId26" Type="http://schemas.openxmlformats.org/officeDocument/2006/relationships/customXml" Target="../ink/ink7.xml"/><Relationship Id="rId39" Type="http://schemas.openxmlformats.org/officeDocument/2006/relationships/customXml" Target="../ink/ink14.xml"/><Relationship Id="rId21" Type="http://schemas.openxmlformats.org/officeDocument/2006/relationships/image" Target="../media/image5.png"/><Relationship Id="rId34" Type="http://schemas.openxmlformats.org/officeDocument/2006/relationships/customXml" Target="../ink/ink11.xml"/><Relationship Id="rId42" Type="http://schemas.openxmlformats.org/officeDocument/2006/relationships/image" Target="../media/image15.png"/><Relationship Id="rId47" Type="http://schemas.openxmlformats.org/officeDocument/2006/relationships/customXml" Target="../ink/ink18.xml"/><Relationship Id="rId50" Type="http://schemas.openxmlformats.org/officeDocument/2006/relationships/customXml" Target="../ink/ink20.xml"/><Relationship Id="rId55" Type="http://schemas.openxmlformats.org/officeDocument/2006/relationships/image" Target="../media/image2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.xml"/><Relationship Id="rId29" Type="http://schemas.openxmlformats.org/officeDocument/2006/relationships/image" Target="../media/image9.png"/><Relationship Id="rId11" Type="http://schemas.openxmlformats.org/officeDocument/2006/relationships/slideLayout" Target="../slideLayouts/slideLayout11.xml"/><Relationship Id="rId24" Type="http://schemas.openxmlformats.org/officeDocument/2006/relationships/customXml" Target="../ink/ink6.xml"/><Relationship Id="rId32" Type="http://schemas.openxmlformats.org/officeDocument/2006/relationships/customXml" Target="../ink/ink10.xml"/><Relationship Id="rId37" Type="http://schemas.openxmlformats.org/officeDocument/2006/relationships/customXml" Target="../ink/ink13.xml"/><Relationship Id="rId40" Type="http://schemas.openxmlformats.org/officeDocument/2006/relationships/image" Target="../media/image14.png"/><Relationship Id="rId45" Type="http://schemas.openxmlformats.org/officeDocument/2006/relationships/customXml" Target="../ink/ink17.xml"/><Relationship Id="rId53" Type="http://schemas.openxmlformats.org/officeDocument/2006/relationships/image" Target="../media/image20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31" Type="http://schemas.openxmlformats.org/officeDocument/2006/relationships/image" Target="../media/image10.png"/><Relationship Id="rId44" Type="http://schemas.openxmlformats.org/officeDocument/2006/relationships/image" Target="../media/image16.png"/><Relationship Id="rId52" Type="http://schemas.openxmlformats.org/officeDocument/2006/relationships/customXml" Target="../ink/ink2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Relationship Id="rId22" Type="http://schemas.openxmlformats.org/officeDocument/2006/relationships/customXml" Target="../ink/ink5.xml"/><Relationship Id="rId27" Type="http://schemas.openxmlformats.org/officeDocument/2006/relationships/image" Target="../media/image8.png"/><Relationship Id="rId30" Type="http://schemas.openxmlformats.org/officeDocument/2006/relationships/customXml" Target="../ink/ink9.xml"/><Relationship Id="rId35" Type="http://schemas.openxmlformats.org/officeDocument/2006/relationships/image" Target="../media/image12.png"/><Relationship Id="rId43" Type="http://schemas.openxmlformats.org/officeDocument/2006/relationships/customXml" Target="../ink/ink16.xml"/><Relationship Id="rId48" Type="http://schemas.openxmlformats.org/officeDocument/2006/relationships/image" Target="../media/image18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5" Type="http://schemas.openxmlformats.org/officeDocument/2006/relationships/image" Target="../media/image7.png"/><Relationship Id="rId33" Type="http://schemas.openxmlformats.org/officeDocument/2006/relationships/image" Target="../media/image11.png"/><Relationship Id="rId38" Type="http://schemas.openxmlformats.org/officeDocument/2006/relationships/image" Target="../media/image13.png"/><Relationship Id="rId46" Type="http://schemas.openxmlformats.org/officeDocument/2006/relationships/image" Target="../media/image17.png"/><Relationship Id="rId20" Type="http://schemas.openxmlformats.org/officeDocument/2006/relationships/customXml" Target="../ink/ink4.xml"/><Relationship Id="rId41" Type="http://schemas.openxmlformats.org/officeDocument/2006/relationships/customXml" Target="../ink/ink15.xml"/><Relationship Id="rId5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23" Type="http://schemas.openxmlformats.org/officeDocument/2006/relationships/image" Target="../media/image6.png"/><Relationship Id="rId28" Type="http://schemas.openxmlformats.org/officeDocument/2006/relationships/customXml" Target="../ink/ink8.xml"/><Relationship Id="rId36" Type="http://schemas.openxmlformats.org/officeDocument/2006/relationships/customXml" Target="../ink/ink12.xml"/><Relationship Id="rId49" Type="http://schemas.openxmlformats.org/officeDocument/2006/relationships/customXml" Target="../ink/ink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87" y="365126"/>
            <a:ext cx="6535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86" y="1825625"/>
            <a:ext cx="65356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546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9,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FBCA-41A7-B949-B51F-DCBF9B8DC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6C425CA-4C96-4CF2-97DB-54A07F3F5E43}"/>
              </a:ext>
            </a:extLst>
          </p:cNvPr>
          <p:cNvSpPr/>
          <p:nvPr userDrawn="1"/>
        </p:nvSpPr>
        <p:spPr>
          <a:xfrm>
            <a:off x="10274" y="0"/>
            <a:ext cx="1828799" cy="68580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B4A2EA-D139-4873-8E87-D896B27A914F}"/>
              </a:ext>
            </a:extLst>
          </p:cNvPr>
          <p:cNvSpPr txBox="1"/>
          <p:nvPr userDrawn="1"/>
        </p:nvSpPr>
        <p:spPr>
          <a:xfrm>
            <a:off x="0" y="773139"/>
            <a:ext cx="182879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Teaching with Small Boats Alliance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2019 Conference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October 11-14, 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Antique Boat Museum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Clayton, NY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239AD7-1B8A-4844-BBDC-12BBB34331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920" y="53104"/>
            <a:ext cx="1725306" cy="4068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5D10D41-B364-497B-A90B-C2DE09FCD618}"/>
                  </a:ext>
                </a:extLst>
              </p14:cNvPr>
              <p14:cNvContentPartPr/>
              <p14:nvPr userDrawn="1"/>
            </p14:nvContentPartPr>
            <p14:xfrm>
              <a:off x="2506239" y="5753184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5D10D41-B364-497B-A90B-C2DE09FCD61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88599" y="564518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BD9573B-E708-45A8-A60C-52B4863F72F5}"/>
                  </a:ext>
                </a:extLst>
              </p14:cNvPr>
              <p14:cNvContentPartPr/>
              <p14:nvPr userDrawn="1"/>
            </p14:nvContentPartPr>
            <p14:xfrm>
              <a:off x="883359" y="451464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8BD9573B-E708-45A8-A60C-52B4863F72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5719" y="34346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44BF7B-6D0E-4542-9F79-E4800C3F3F3E}"/>
                  </a:ext>
                </a:extLst>
              </p14:cNvPr>
              <p14:cNvContentPartPr/>
              <p14:nvPr userDrawn="1"/>
            </p14:nvContentPartPr>
            <p14:xfrm>
              <a:off x="1242999" y="307464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D44BF7B-6D0E-4542-9F79-E4800C3F3F3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24999" y="19982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F11915-88BA-49E5-A2A2-24558E1DAD51}"/>
                  </a:ext>
                </a:extLst>
              </p14:cNvPr>
              <p14:cNvContentPartPr/>
              <p14:nvPr userDrawn="1"/>
            </p14:nvContentPartPr>
            <p14:xfrm>
              <a:off x="1273959" y="633890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4F11915-88BA-49E5-A2A2-24558E1DAD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55959" y="623126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5975EF9-3D0C-4DEC-9814-29B9B233D64B}"/>
                  </a:ext>
                </a:extLst>
              </p14:cNvPr>
              <p14:cNvContentPartPr/>
              <p14:nvPr userDrawn="1"/>
            </p14:nvContentPartPr>
            <p14:xfrm>
              <a:off x="2301399" y="5876664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5975EF9-3D0C-4DEC-9814-29B9B233D6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83399" y="576866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573F3-AE87-4C9A-BE17-EE800099999D}"/>
                  </a:ext>
                </a:extLst>
              </p14:cNvPr>
              <p14:cNvContentPartPr/>
              <p14:nvPr userDrawn="1"/>
            </p14:nvContentPartPr>
            <p14:xfrm>
              <a:off x="-1253601" y="3389784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66573F3-AE87-4C9A-BE17-EE80009999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1271601" y="328214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0689889-A8DC-4B7C-A2C3-BB7E4F7ED2ED}"/>
                  </a:ext>
                </a:extLst>
              </p14:cNvPr>
              <p14:cNvContentPartPr/>
              <p14:nvPr userDrawn="1"/>
            </p14:nvContentPartPr>
            <p14:xfrm>
              <a:off x="-832401" y="3040584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0689889-A8DC-4B7C-A2C3-BB7E4F7ED2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850401" y="293258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EADF36-819A-49A1-9FCB-B3F54954E3F1}"/>
                  </a:ext>
                </a:extLst>
              </p14:cNvPr>
              <p14:cNvContentPartPr/>
              <p14:nvPr userDrawn="1"/>
            </p14:nvContentPartPr>
            <p14:xfrm>
              <a:off x="-1808721" y="1520304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4EADF36-819A-49A1-9FCB-B3F54954E3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1826361" y="14123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B10CDA-5EA0-4FA4-80E1-4C1606CEA917}"/>
                  </a:ext>
                </a:extLst>
              </p14:cNvPr>
              <p14:cNvContentPartPr/>
              <p14:nvPr userDrawn="1"/>
            </p14:nvContentPartPr>
            <p14:xfrm>
              <a:off x="-873801" y="646944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AB10CDA-5EA0-4FA4-80E1-4C1606CEA9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891801" y="5393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4D3C724-2486-470C-90F5-C7381D3B0DA0}"/>
                  </a:ext>
                </a:extLst>
              </p14:cNvPr>
              <p14:cNvContentPartPr/>
              <p14:nvPr userDrawn="1"/>
            </p14:nvContentPartPr>
            <p14:xfrm>
              <a:off x="-1439001" y="143304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4D3C724-2486-470C-90F5-C7381D3B0D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456641" y="353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5F7164-89E9-435C-B127-A2F06B69712E}"/>
                  </a:ext>
                </a:extLst>
              </p14:cNvPr>
              <p14:cNvContentPartPr/>
              <p14:nvPr userDrawn="1"/>
            </p14:nvContentPartPr>
            <p14:xfrm>
              <a:off x="-1439001" y="122756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3A5F7164-89E9-435C-B127-A2F06B69712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56641" y="147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B98C806-26D7-4D4A-AF49-F8820C953DC6}"/>
                  </a:ext>
                </a:extLst>
              </p14:cNvPr>
              <p14:cNvContentPartPr/>
              <p14:nvPr userDrawn="1"/>
            </p14:nvContentPartPr>
            <p14:xfrm>
              <a:off x="-1439001" y="12275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B98C806-26D7-4D4A-AF49-F8820C953DC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56641" y="147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360F046-B5E3-4A75-BE28-A6B7AFBBBBB2}"/>
                  </a:ext>
                </a:extLst>
              </p14:cNvPr>
              <p14:cNvContentPartPr/>
              <p14:nvPr userDrawn="1"/>
            </p14:nvContentPartPr>
            <p14:xfrm>
              <a:off x="-1439001" y="677876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2360F046-B5E3-4A75-BE28-A6B7AFBBBBB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-1456641" y="56987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D510D91-80F5-41B7-8937-BFD2EFDBB747}"/>
                  </a:ext>
                </a:extLst>
              </p14:cNvPr>
              <p14:cNvContentPartPr/>
              <p14:nvPr userDrawn="1"/>
            </p14:nvContentPartPr>
            <p14:xfrm>
              <a:off x="-883881" y="790916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D510D91-80F5-41B7-8937-BFD2EFDBB7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901521" y="68291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B57379-5192-4E66-88C0-17A6B4137DE0}"/>
                  </a:ext>
                </a:extLst>
              </p14:cNvPr>
              <p14:cNvContentPartPr/>
              <p14:nvPr userDrawn="1"/>
            </p14:nvContentPartPr>
            <p14:xfrm>
              <a:off x="5958639" y="1345316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8B57379-5192-4E66-88C0-17A6B4137D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40999" y="123731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089B33-C519-4AD0-99E0-7D2E3B84A0B0}"/>
                  </a:ext>
                </a:extLst>
              </p14:cNvPr>
              <p14:cNvContentPartPr/>
              <p14:nvPr userDrawn="1"/>
            </p14:nvContentPartPr>
            <p14:xfrm>
              <a:off x="5989599" y="1601996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2089B33-C519-4AD0-99E0-7D2E3B84A0B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71599" y="14943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3B4DB05-4656-46D6-B746-A3ECF9EB91AF}"/>
                  </a:ext>
                </a:extLst>
              </p14:cNvPr>
              <p14:cNvContentPartPr/>
              <p14:nvPr userDrawn="1"/>
            </p14:nvContentPartPr>
            <p14:xfrm>
              <a:off x="5979159" y="1736276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83B4DB05-4656-46D6-B746-A3ECF9EB91A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61159" y="162827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9BFF05-09AB-4ED6-BA21-39C1E50347E8}"/>
                  </a:ext>
                </a:extLst>
              </p14:cNvPr>
              <p14:cNvContentPartPr/>
              <p14:nvPr userDrawn="1"/>
            </p14:nvContentPartPr>
            <p14:xfrm>
              <a:off x="-944640" y="3150094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89BFF05-09AB-4ED6-BA21-39C1E50347E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962280" y="304245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8CBB46-3D2C-49D6-8FB1-6C9FAC788820}"/>
                  </a:ext>
                </a:extLst>
              </p14:cNvPr>
              <p14:cNvContentPartPr/>
              <p14:nvPr userDrawn="1"/>
            </p14:nvContentPartPr>
            <p14:xfrm>
              <a:off x="-944640" y="3150094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F8CBB46-3D2C-49D6-8FB1-6C9FAC78882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962280" y="304245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020EB3-1B98-4C4D-A5D4-A179A74674A9}"/>
                  </a:ext>
                </a:extLst>
              </p14:cNvPr>
              <p14:cNvContentPartPr/>
              <p14:nvPr userDrawn="1"/>
            </p14:nvContentPartPr>
            <p14:xfrm>
              <a:off x="-765360" y="3150094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3020EB3-1B98-4C4D-A5D4-A179A74674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-783360" y="304245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828D552-2106-496B-939A-AD1A1591631E}"/>
                  </a:ext>
                </a:extLst>
              </p14:cNvPr>
              <p14:cNvContentPartPr/>
              <p14:nvPr userDrawn="1"/>
            </p14:nvContentPartPr>
            <p14:xfrm>
              <a:off x="-1968480" y="2723134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3828D552-2106-496B-939A-AD1A159163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1986120" y="2615134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F481D2B-C268-4160-90A1-D16E8EBE218E}"/>
              </a:ext>
            </a:extLst>
          </p:cNvPr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126080" y="4465556"/>
            <a:ext cx="1597181" cy="124580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1"/>
          <a:stretch/>
        </p:blipFill>
        <p:spPr>
          <a:xfrm>
            <a:off x="481248" y="3390144"/>
            <a:ext cx="886847" cy="9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631" y="6198912"/>
            <a:ext cx="5933662" cy="522564"/>
          </a:xfrm>
        </p:spPr>
        <p:txBody>
          <a:bodyPr/>
          <a:lstStyle/>
          <a:p>
            <a:r>
              <a:rPr lang="en-US" b="1" dirty="0"/>
              <a:t>Bill </a:t>
            </a:r>
            <a:r>
              <a:rPr lang="en-US" b="1" dirty="0" err="1"/>
              <a:t>Nimke</a:t>
            </a:r>
            <a:r>
              <a:rPr lang="en-US" b="1" dirty="0"/>
              <a:t>, executive director</a:t>
            </a:r>
          </a:p>
        </p:txBody>
      </p:sp>
      <p:pic>
        <p:nvPicPr>
          <p:cNvPr id="9" name="Picture 2" descr="C:\Users\Owner\Dropbox\photos for AHB tri-fold\Apprenticeships in responsibility 2.jpg">
            <a:extLst>
              <a:ext uri="{FF2B5EF4-FFF2-40B4-BE49-F238E27FC236}">
                <a16:creationId xmlns:a16="http://schemas.microsoft.com/office/drawing/2014/main" xmlns="" id="{1F39DFC2-E0F4-460C-A351-FE7600DDE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51" y="136524"/>
            <a:ext cx="4393499" cy="60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E7A58E-F474-403A-95B0-FBD9AABF6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338" y="4684340"/>
            <a:ext cx="3233124" cy="10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5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Click="0" advTm="20000"/>
    </mc:Choice>
    <mc:Fallback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88" y="1355591"/>
            <a:ext cx="6077634" cy="45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latin typeface="Arial Rounded MT Bold" panose="020F0704030504030204" pitchFamily="34" charset="0"/>
              </a:rPr>
              <a:t>In the Shop . . . Geometry of the Boat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wner\Documents\BILLS NEW GIG\Programs, Lessons, Curriculum\AHB R.A.F.T\MUHS\MUHS 23.jpg">
            <a:extLst>
              <a:ext uri="{FF2B5EF4-FFF2-40B4-BE49-F238E27FC236}">
                <a16:creationId xmlns:a16="http://schemas.microsoft.com/office/drawing/2014/main" xmlns="" id="{A3657DD9-A183-4EC8-9825-B7F65E7A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894">
            <a:off x="5897812" y="2577402"/>
            <a:ext cx="2617538" cy="27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Owner\Documents\BILLS NEW GIG\Programs, Lessons, Curriculum\AHB R.A.F.T\MUHS\MUHS 49.jpg">
            <a:extLst>
              <a:ext uri="{FF2B5EF4-FFF2-40B4-BE49-F238E27FC236}">
                <a16:creationId xmlns:a16="http://schemas.microsoft.com/office/drawing/2014/main" xmlns="" id="{9084613D-F116-4EEA-BCC9-B6E8F5DF0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61" y="3942103"/>
            <a:ext cx="3694056" cy="27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Owner\Documents\BILLS NEW GIG\Programs, Lessons, Curriculum\AHB R.A.F.T\MUHS\MUHS 44.jpg">
            <a:extLst>
              <a:ext uri="{FF2B5EF4-FFF2-40B4-BE49-F238E27FC236}">
                <a16:creationId xmlns:a16="http://schemas.microsoft.com/office/drawing/2014/main" xmlns="" id="{F87DDBAE-A07E-4749-B1B9-44B1D49C3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1" b="24636"/>
          <a:stretch/>
        </p:blipFill>
        <p:spPr bwMode="auto">
          <a:xfrm rot="20940005">
            <a:off x="2571762" y="2053160"/>
            <a:ext cx="2689254" cy="206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3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Owner\Documents\BILLS NEW GIG\Programs, Lessons, Curriculum\AHB R.A.F.T\MUHS\MUHS 91.jpg">
            <a:extLst>
              <a:ext uri="{FF2B5EF4-FFF2-40B4-BE49-F238E27FC236}">
                <a16:creationId xmlns:a16="http://schemas.microsoft.com/office/drawing/2014/main" xmlns="" id="{B62061CF-E315-4BC3-A4F3-0A8DB6A9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12" y="1192697"/>
            <a:ext cx="4075338" cy="30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wner\Documents\BILLS NEW GIG\Programs, Lessons, Curriculum\AHB R.A.F.T\MUHS\MUHS 96.jpg">
            <a:extLst>
              <a:ext uri="{FF2B5EF4-FFF2-40B4-BE49-F238E27FC236}">
                <a16:creationId xmlns:a16="http://schemas.microsoft.com/office/drawing/2014/main" xmlns="" id="{42669D6D-962C-4795-981D-4AFC08510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40" y="3360608"/>
            <a:ext cx="3176346" cy="35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1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88" y="1355591"/>
            <a:ext cx="6077634" cy="827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latin typeface="Arial Rounded MT Bold" panose="020F0704030504030204" pitchFamily="34" charset="0"/>
              </a:rPr>
              <a:t>R.A.F.T. (Real Apprenticeships for Teens)</a:t>
            </a:r>
          </a:p>
          <a:p>
            <a:pPr marL="0" indent="0">
              <a:buNone/>
            </a:pPr>
            <a:r>
              <a:rPr lang="en-US" sz="2000" b="1" i="1" dirty="0">
                <a:latin typeface="Arial Rounded MT Bold" panose="020F0704030504030204" pitchFamily="34" charset="0"/>
              </a:rPr>
              <a:t> and Summer Internships (gr. 9-12)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wner\Documents\BILLS NEW GIG\Programs, Lessons, Curriculum\AHB R.A.F.T\RAFT 2016-2017 Photos\raft 81.jpg">
            <a:extLst>
              <a:ext uri="{FF2B5EF4-FFF2-40B4-BE49-F238E27FC236}">
                <a16:creationId xmlns:a16="http://schemas.microsoft.com/office/drawing/2014/main" xmlns="" id="{FAD5BCAF-8BA0-443C-9843-F64EA5AE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93" y="2389732"/>
            <a:ext cx="2961254" cy="39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wner\Documents\BILLS NEW GIG\Programs, Lessons, Curriculum\AHB R.A.F.T\RAFT 2016-2017 Photos\raft 54.jpg">
            <a:extLst>
              <a:ext uri="{FF2B5EF4-FFF2-40B4-BE49-F238E27FC236}">
                <a16:creationId xmlns:a16="http://schemas.microsoft.com/office/drawing/2014/main" xmlns="" id="{23E512EF-D690-46C4-95BB-49B4D696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77" y="2389731"/>
            <a:ext cx="2486991" cy="39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3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88" y="1355591"/>
            <a:ext cx="6077634" cy="827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latin typeface="Arial Rounded MT Bold" panose="020F0704030504030204" pitchFamily="34" charset="0"/>
              </a:rPr>
              <a:t>R.A.F.T. (Real Apprenticeships for Teens)</a:t>
            </a:r>
          </a:p>
          <a:p>
            <a:pPr marL="0" indent="0">
              <a:buNone/>
            </a:pPr>
            <a:r>
              <a:rPr lang="en-US" sz="2000" b="1" i="1" dirty="0">
                <a:latin typeface="Arial Rounded MT Bold" panose="020F0704030504030204" pitchFamily="34" charset="0"/>
              </a:rPr>
              <a:t> and Children’s Hospital of Wisconsin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8FAE52-623C-4B60-A5E4-07266EBBC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510" y="2294709"/>
            <a:ext cx="5531812" cy="34087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CE35B5D-712B-4D64-80C1-75FBB354165E}"/>
              </a:ext>
            </a:extLst>
          </p:cNvPr>
          <p:cNvSpPr txBox="1">
            <a:spLocks/>
          </p:cNvSpPr>
          <p:nvPr/>
        </p:nvSpPr>
        <p:spPr>
          <a:xfrm>
            <a:off x="2525510" y="5794794"/>
            <a:ext cx="6077634" cy="561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i="1" dirty="0">
                <a:latin typeface="Arial Rounded MT Bold" panose="020F0704030504030204" pitchFamily="34" charset="0"/>
              </a:rPr>
              <a:t>Trauma-informed practices in the shop</a:t>
            </a:r>
          </a:p>
        </p:txBody>
      </p:sp>
    </p:spTree>
    <p:extLst>
      <p:ext uri="{BB962C8B-B14F-4D97-AF65-F5344CB8AC3E}">
        <p14:creationId xmlns:p14="http://schemas.microsoft.com/office/powerpoint/2010/main" val="161070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88" y="1355591"/>
            <a:ext cx="5149982" cy="923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>
                <a:latin typeface="Arial Rounded MT Bold" panose="020F0704030504030204" pitchFamily="34" charset="0"/>
              </a:rPr>
              <a:t>Summer  </a:t>
            </a:r>
            <a:r>
              <a:rPr lang="en-US" sz="2000" b="1" i="1" dirty="0" err="1">
                <a:latin typeface="Arial Rounded MT Bold" panose="020F0704030504030204" pitchFamily="34" charset="0"/>
              </a:rPr>
              <a:t>RiverVentures</a:t>
            </a:r>
            <a:r>
              <a:rPr lang="en-US" sz="2000" b="1" i="1" dirty="0">
                <a:latin typeface="Arial Rounded MT Bold" panose="020F0704030504030204" pitchFamily="34" charset="0"/>
              </a:rPr>
              <a:t> Camps . . . </a:t>
            </a:r>
          </a:p>
          <a:p>
            <a:pPr marL="0" indent="0">
              <a:buNone/>
            </a:pPr>
            <a:r>
              <a:rPr lang="en-US" sz="2000" b="1" i="1" dirty="0">
                <a:latin typeface="Arial Rounded MT Bold" panose="020F0704030504030204" pitchFamily="34" charset="0"/>
              </a:rPr>
              <a:t>In the heart of the City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wner\Documents\BILLS NEW GIG\Programs, Lessons, Curriculum\RiverVentures Summer Camps\2018 RiverVentures Camp\IMG_20180629_123643622_HDR.jpg">
            <a:extLst>
              <a:ext uri="{FF2B5EF4-FFF2-40B4-BE49-F238E27FC236}">
                <a16:creationId xmlns:a16="http://schemas.microsoft.com/office/drawing/2014/main" xmlns="" id="{2714D13D-309E-4B1B-93EB-316B003A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82" y="2142887"/>
            <a:ext cx="3160098" cy="42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Owner\Documents\BILLS NEW GIG\Programs, Lessons, Curriculum\RiverVentures Summer Camps\2018 RiverVentures Camp\Maritime Camp\IMG_20180808_140301944.jpg">
            <a:extLst>
              <a:ext uri="{FF2B5EF4-FFF2-40B4-BE49-F238E27FC236}">
                <a16:creationId xmlns:a16="http://schemas.microsoft.com/office/drawing/2014/main" xmlns="" id="{A11ACAE4-E742-47B4-BBF6-60A93504A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86" y="2142887"/>
            <a:ext cx="3657600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1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88" y="1355591"/>
            <a:ext cx="6077634" cy="45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latin typeface="Arial Rounded MT Bold" panose="020F0704030504030204" pitchFamily="34" charset="0"/>
              </a:rPr>
              <a:t>Maritime Skills  Summer Camp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wner\Documents\BILLS NEW GIG\Programs, Lessons, Curriculum\RIVERVENTURES Summer Camps\2019 RiverVenture Camps\Maritime Camp 2019\IMG_7986.JPG">
            <a:extLst>
              <a:ext uri="{FF2B5EF4-FFF2-40B4-BE49-F238E27FC236}">
                <a16:creationId xmlns:a16="http://schemas.microsoft.com/office/drawing/2014/main" xmlns="" id="{5FB76239-EA09-40C2-8E9D-F0D174B58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44" y="1983824"/>
            <a:ext cx="5605669" cy="42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0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88" y="1355591"/>
            <a:ext cx="6077634" cy="688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latin typeface="Arial Rounded MT Bold" panose="020F0704030504030204" pitchFamily="34" charset="0"/>
              </a:rPr>
              <a:t>Annual Builders Camp at the Carpenters Training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3EEED0-A968-4DF8-AFDB-61CE4E76E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88" y="2043596"/>
            <a:ext cx="7047377" cy="2169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1549B7-EE5A-4D57-80FA-52581844A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688" y="4368584"/>
            <a:ext cx="2289667" cy="2489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0FF9CD-B5E8-4945-BFE9-A61EA9B80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681" y="4394601"/>
            <a:ext cx="3188306" cy="24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98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88" y="1355591"/>
            <a:ext cx="4036799" cy="45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err="1">
                <a:latin typeface="Arial Rounded MT Bold" panose="020F0704030504030204" pitchFamily="34" charset="0"/>
              </a:rPr>
              <a:t>ApprenticePREP</a:t>
            </a:r>
            <a:r>
              <a:rPr lang="en-US" sz="2000" b="1" i="1" dirty="0">
                <a:latin typeface="Arial Rounded MT Bold" panose="020F0704030504030204" pitchFamily="34" charset="0"/>
              </a:rPr>
              <a:t> (ages 18-22)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D4433B-76D6-4801-B64B-1C8A1CE8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12" y="4075021"/>
            <a:ext cx="2688507" cy="2016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C7A768-58EC-4367-AF3E-F2ECE78D4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614" y="2006325"/>
            <a:ext cx="3007112" cy="38113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9A4D8AF-FCE9-4986-AE79-F059AB5A0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34" y="2031130"/>
            <a:ext cx="2739485" cy="18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88" y="1355591"/>
            <a:ext cx="6077634" cy="45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latin typeface="Arial Rounded MT Bold" panose="020F0704030504030204" pitchFamily="34" charset="0"/>
              </a:rPr>
              <a:t>Veterans 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3F084B-E28B-450A-A8BB-2BAF03A60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62" y="1815548"/>
            <a:ext cx="2133600" cy="284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F07FB6-441B-4599-9AD2-D7DD4BA62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40" y="1355591"/>
            <a:ext cx="3112056" cy="25318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F8C402-45FF-4987-911A-CEA511AAF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062" y="4080009"/>
            <a:ext cx="2133600" cy="2777991"/>
          </a:xfrm>
          <a:prstGeom prst="rect">
            <a:avLst/>
          </a:prstGeom>
        </p:spPr>
      </p:pic>
      <p:pic>
        <p:nvPicPr>
          <p:cNvPr id="13" name="Picture 2" descr="C:\Users\Owner\Documents\BILLS NEW GIG\Boats\Caravelle\2019Caravelle_3.jpg">
            <a:extLst>
              <a:ext uri="{FF2B5EF4-FFF2-40B4-BE49-F238E27FC236}">
                <a16:creationId xmlns:a16="http://schemas.microsoft.com/office/drawing/2014/main" xmlns="" id="{AF691B29-724C-465C-BBEF-06BE5374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46" y="4172468"/>
            <a:ext cx="3062459" cy="23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3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wner\Documents\BILLS NEW GIG\Programs, Lessons, Curriculum\S.T.E.A.M.BOAT LEARNING\Maryland Ave Montessori\Maryland 2017-18\Maryland launch.jpg">
            <a:extLst>
              <a:ext uri="{FF2B5EF4-FFF2-40B4-BE49-F238E27FC236}">
                <a16:creationId xmlns:a16="http://schemas.microsoft.com/office/drawing/2014/main" xmlns="" id="{937FCB9D-A416-434B-A1D1-1F0B9836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258">
            <a:off x="5126862" y="1570067"/>
            <a:ext cx="3581547" cy="478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Owner\Documents\BILLS NEW GIG\Programs, Lessons, Curriculum\S.T.E.A.M.BOAT LEARNING\Maryland Ave Montessori\Maryland 2017-18\IMG_20180604_105057308.jpg">
            <a:extLst>
              <a:ext uri="{FF2B5EF4-FFF2-40B4-BE49-F238E27FC236}">
                <a16:creationId xmlns:a16="http://schemas.microsoft.com/office/drawing/2014/main" xmlns="" id="{84AB5393-2FC2-4EBE-B57D-F33B6C27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361">
            <a:off x="2301847" y="1366866"/>
            <a:ext cx="2628413" cy="22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Owner\Documents\BILLS NEW GIG\Programs, Lessons, Curriculum\S.T.E.A.M.BOAT LEARNING\Maryland Ave Montessori\Maryland 2017-18\IMG_20180605_132226686.jpg">
            <a:extLst>
              <a:ext uri="{FF2B5EF4-FFF2-40B4-BE49-F238E27FC236}">
                <a16:creationId xmlns:a16="http://schemas.microsoft.com/office/drawing/2014/main" xmlns="" id="{94C8E436-A600-4D22-9BF1-DE167B26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993">
            <a:off x="2346403" y="3764924"/>
            <a:ext cx="2177393" cy="27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9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601" y="4625009"/>
            <a:ext cx="4162692" cy="2109719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900" b="1" dirty="0">
                <a:latin typeface="Arial Rounded MT Bold" panose="020F0704030504030204" pitchFamily="34" charset="0"/>
              </a:rPr>
              <a:t>Youth Development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900" b="1" dirty="0">
                <a:latin typeface="Arial Rounded MT Bold" panose="020F0704030504030204" pitchFamily="34" charset="0"/>
              </a:rPr>
              <a:t>Educational Success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900" b="1" dirty="0">
                <a:latin typeface="Arial Rounded MT Bold" panose="020F0704030504030204" pitchFamily="34" charset="0"/>
              </a:rPr>
              <a:t>Workforce Preparation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900" b="1" dirty="0">
                <a:latin typeface="Arial Rounded MT Bold" panose="020F0704030504030204" pitchFamily="34" charset="0"/>
              </a:rPr>
              <a:t>Community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BILLS NEW GIG\Programs, Lessons, Curriculum\Building to Teach Program\Carmen High School\P1030508.JPG">
            <a:extLst>
              <a:ext uri="{FF2B5EF4-FFF2-40B4-BE49-F238E27FC236}">
                <a16:creationId xmlns:a16="http://schemas.microsoft.com/office/drawing/2014/main" xmlns="" id="{E50E5C61-0EAB-4531-B6CE-768E2507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01" y="1355591"/>
            <a:ext cx="4162692" cy="31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0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79F79B-D90B-4E40-8A70-A940CA2C5583}"/>
              </a:ext>
            </a:extLst>
          </p:cNvPr>
          <p:cNvSpPr/>
          <p:nvPr/>
        </p:nvSpPr>
        <p:spPr>
          <a:xfrm>
            <a:off x="1979686" y="5284162"/>
            <a:ext cx="6740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00" dirty="0">
                <a:latin typeface="Arial Rounded MT Bold" panose="020F0704030504030204" pitchFamily="34" charset="0"/>
              </a:rPr>
              <a:t>www.allhandsboatworks.org </a:t>
            </a:r>
            <a:br>
              <a:rPr lang="en-US" sz="2000" b="1" spc="100" dirty="0">
                <a:latin typeface="Arial Rounded MT Bold" panose="020F0704030504030204" pitchFamily="34" charset="0"/>
              </a:rPr>
            </a:br>
            <a:r>
              <a:rPr lang="en-US" sz="2000" b="1" spc="100" dirty="0">
                <a:latin typeface="Arial Rounded MT Bold" panose="020F0704030504030204" pitchFamily="34" charset="0"/>
              </a:rPr>
              <a:t>William </a:t>
            </a:r>
            <a:r>
              <a:rPr lang="en-US" sz="2000" b="1" spc="100" dirty="0" err="1">
                <a:latin typeface="Arial Rounded MT Bold" panose="020F0704030504030204" pitchFamily="34" charset="0"/>
              </a:rPr>
              <a:t>Nimke</a:t>
            </a:r>
            <a:r>
              <a:rPr lang="en-US" sz="2000" b="1" spc="100" dirty="0">
                <a:latin typeface="Arial Rounded MT Bold" panose="020F0704030504030204" pitchFamily="34" charset="0"/>
              </a:rPr>
              <a:t>, President &amp; Founder</a:t>
            </a:r>
            <a:br>
              <a:rPr lang="en-US" sz="2000" b="1" spc="100" dirty="0">
                <a:latin typeface="Arial Rounded MT Bold" panose="020F0704030504030204" pitchFamily="34" charset="0"/>
              </a:rPr>
            </a:br>
            <a:r>
              <a:rPr lang="en-US" sz="2000" b="1" spc="100" dirty="0">
                <a:latin typeface="Arial Rounded MT Bold" panose="020F0704030504030204" pitchFamily="34" charset="0"/>
              </a:rPr>
              <a:t>bill@allhandsboatworks.org</a:t>
            </a:r>
            <a:br>
              <a:rPr lang="en-US" sz="2000" b="1" spc="100" dirty="0">
                <a:latin typeface="Arial Rounded MT Bold" panose="020F0704030504030204" pitchFamily="34" charset="0"/>
              </a:rPr>
            </a:br>
            <a:r>
              <a:rPr lang="en-US" sz="2000" b="1" spc="100" dirty="0">
                <a:latin typeface="Arial Rounded MT Bold" panose="020F0704030504030204" pitchFamily="34" charset="0"/>
              </a:rPr>
              <a:t>262-290-0228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00B2D5-C90F-44A2-847D-60FDEF8B4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244" y="1259679"/>
            <a:ext cx="5365977" cy="40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D95F8B-987B-4592-88ED-39A9A095F1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79686" y="1826451"/>
            <a:ext cx="6535737" cy="405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en-US" sz="1800" b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latin typeface="Arial Rounded MT Bold" panose="020F0704030504030204" pitchFamily="34" charset="0"/>
              </a:rPr>
              <a:t>Why we exist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Arial Rounded MT Bold" panose="020F0704030504030204" pitchFamily="34" charset="0"/>
              </a:rPr>
              <a:t>All Hands Boatworks, Inc., a Wisconsin 501(c)(3) organization, exists to build the skills, talents, resilience, and futures of Milwaukee-area youth through wooden boat building, work experiences, and on-water activities that foster the development of good character, educational success, and preparation for the world of work.</a:t>
            </a:r>
          </a:p>
        </p:txBody>
      </p:sp>
    </p:spTree>
    <p:extLst>
      <p:ext uri="{BB962C8B-B14F-4D97-AF65-F5344CB8AC3E}">
        <p14:creationId xmlns:p14="http://schemas.microsoft.com/office/powerpoint/2010/main" val="147915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wner\Dropbox\photos for AHB tri-fold\Intern Lisa.jpg">
            <a:extLst>
              <a:ext uri="{FF2B5EF4-FFF2-40B4-BE49-F238E27FC236}">
                <a16:creationId xmlns:a16="http://schemas.microsoft.com/office/drawing/2014/main" xmlns="" id="{F157573E-446D-4E8C-A273-09260EA03B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95" y="2005013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wner\Dropbox\photos for AHB poster\IMG_20171017_100149362.jpg">
            <a:extLst>
              <a:ext uri="{FF2B5EF4-FFF2-40B4-BE49-F238E27FC236}">
                <a16:creationId xmlns:a16="http://schemas.microsoft.com/office/drawing/2014/main" xmlns="" id="{153A066C-FFEE-4F11-BF03-39AAF29B2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53" y="2005013"/>
            <a:ext cx="3239165" cy="42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7CAE91-4874-473A-BBDA-93B959C681C4}"/>
              </a:ext>
            </a:extLst>
          </p:cNvPr>
          <p:cNvSpPr txBox="1"/>
          <p:nvPr/>
        </p:nvSpPr>
        <p:spPr>
          <a:xfrm>
            <a:off x="2184496" y="1603513"/>
            <a:ext cx="324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 Rounded MT Bold" panose="020F0704030504030204" pitchFamily="34" charset="0"/>
              </a:rPr>
              <a:t>Character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68AB1A-8CDC-49E9-8D15-D90150082A9A}"/>
              </a:ext>
            </a:extLst>
          </p:cNvPr>
          <p:cNvSpPr txBox="1"/>
          <p:nvPr/>
        </p:nvSpPr>
        <p:spPr>
          <a:xfrm>
            <a:off x="5555053" y="1557346"/>
            <a:ext cx="326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 Rounded MT Bold" panose="020F0704030504030204" pitchFamily="34" charset="0"/>
              </a:rPr>
              <a:t>Craftsmanship</a:t>
            </a:r>
          </a:p>
        </p:txBody>
      </p:sp>
    </p:spTree>
    <p:extLst>
      <p:ext uri="{BB962C8B-B14F-4D97-AF65-F5344CB8AC3E}">
        <p14:creationId xmlns:p14="http://schemas.microsoft.com/office/powerpoint/2010/main" val="226105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31" y="5416899"/>
            <a:ext cx="6535663" cy="1215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>
                <a:latin typeface="Arial Rounded MT Bold" panose="020F0704030504030204" pitchFamily="34" charset="0"/>
              </a:rPr>
              <a:t>2012 – 2013</a:t>
            </a:r>
          </a:p>
          <a:p>
            <a:pPr algn="ctr"/>
            <a:r>
              <a:rPr lang="en-US" sz="2000" b="1" dirty="0">
                <a:latin typeface="Arial Rounded MT Bold" panose="020F0704030504030204" pitchFamily="34" charset="0"/>
              </a:rPr>
              <a:t>3 Boatbuilding Projects</a:t>
            </a:r>
          </a:p>
          <a:p>
            <a:pPr algn="ctr"/>
            <a:r>
              <a:rPr lang="en-US" sz="2000" b="1" dirty="0">
                <a:latin typeface="Arial Rounded MT Bold" panose="020F0704030504030204" pitchFamily="34" charset="0"/>
              </a:rPr>
              <a:t>51 students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FAD2E8-3223-4DEF-BDC2-373E2CFAAD72}"/>
              </a:ext>
            </a:extLst>
          </p:cNvPr>
          <p:cNvSpPr txBox="1"/>
          <p:nvPr/>
        </p:nvSpPr>
        <p:spPr>
          <a:xfrm>
            <a:off x="2199861" y="1466576"/>
            <a:ext cx="601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rial Rounded MT Bold" panose="020F0704030504030204" pitchFamily="34" charset="0"/>
              </a:rPr>
              <a:t>Where we’ve come from . .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C4B0FA-8237-4FD3-9104-2D0BC351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703" y="1957772"/>
            <a:ext cx="4490720" cy="33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87" y="5542797"/>
            <a:ext cx="6535663" cy="1178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>
                <a:latin typeface="Arial Rounded MT Bold" panose="020F0704030504030204" pitchFamily="34" charset="0"/>
              </a:rPr>
              <a:t>As of September 2019 </a:t>
            </a:r>
          </a:p>
          <a:p>
            <a:pPr algn="ctr"/>
            <a:r>
              <a:rPr lang="en-US" sz="2000" b="1" dirty="0">
                <a:latin typeface="Arial Rounded MT Bold" panose="020F0704030504030204" pitchFamily="34" charset="0"/>
              </a:rPr>
              <a:t>100+ Boatbuilding Projects	 </a:t>
            </a:r>
          </a:p>
          <a:p>
            <a:pPr algn="ctr"/>
            <a:r>
              <a:rPr lang="en-US" sz="2000" b="1" dirty="0">
                <a:latin typeface="Arial Rounded MT Bold" panose="020F0704030504030204" pitchFamily="34" charset="0"/>
              </a:rPr>
              <a:t>&gt;2,500 students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4379FE-41C9-4E03-9A89-C6EE3CAB1572}"/>
              </a:ext>
            </a:extLst>
          </p:cNvPr>
          <p:cNvSpPr txBox="1"/>
          <p:nvPr/>
        </p:nvSpPr>
        <p:spPr>
          <a:xfrm>
            <a:off x="2199861" y="1466576"/>
            <a:ext cx="601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rial Rounded MT Bold" panose="020F0704030504030204" pitchFamily="34" charset="0"/>
              </a:rPr>
              <a:t>Where we want to go . .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24D6E2-35F8-4240-8E0F-1FD880F4B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974" y="1943654"/>
            <a:ext cx="5218434" cy="34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8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87DA86-89DA-45E8-B08D-CA639D99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3" y="1377950"/>
            <a:ext cx="6918325" cy="6060121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Audubon High School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Bay View Middle &amp; High School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Bay View School Summer CLC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Brown Deer High School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Bruce Elementary School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Carmen High School*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Cass Street School  CLC*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Children’s Hospital of Wisconsin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Cooper Elementary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Daniels-Mardak Boys &amp; Girls Club*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Davis Boys &amp; Girls Club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El Puente High School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Escuela Fratney*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Escuela Verde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Fernwood Montessori School*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Forest Home Elementary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Gaenslen Elementary School*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Girl Scouts of Southeast Wisconsin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Grant Elementary School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 err="1">
                <a:latin typeface="Calibri" panose="020F0502020204030204" pitchFamily="34" charset="0"/>
              </a:rPr>
              <a:t>Greentree-Teutonia</a:t>
            </a:r>
            <a:r>
              <a:rPr lang="en-US" sz="1400" b="1" dirty="0">
                <a:latin typeface="Calibri" panose="020F0502020204030204" pitchFamily="34" charset="0"/>
              </a:rPr>
              <a:t> CLC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 err="1">
                <a:latin typeface="Calibri" panose="020F0502020204030204" pitchFamily="34" charset="0"/>
              </a:rPr>
              <a:t>Kradwell</a:t>
            </a:r>
            <a:r>
              <a:rPr lang="en-US" sz="1400" b="1" dirty="0">
                <a:latin typeface="Calibri" panose="020F0502020204030204" pitchFamily="34" charset="0"/>
              </a:rPr>
              <a:t> School 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Lloyd Barbee Montessori School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Maryland Avenue Montessori*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Marquette University High School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Mary Ryan Boys &amp; Girls Club*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Messmer Catholic Schools*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Milwaukee Christian Center (</a:t>
            </a:r>
            <a:r>
              <a:rPr lang="en-US" sz="1400" b="1" dirty="0" err="1">
                <a:latin typeface="Calibri" panose="020F0502020204030204" pitchFamily="34" charset="0"/>
              </a:rPr>
              <a:t>Youthbuild</a:t>
            </a:r>
            <a:r>
              <a:rPr lang="en-US" sz="1400" b="1" dirty="0">
                <a:latin typeface="Calibri" panose="020F0502020204030204" pitchFamily="34" charset="0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Milwaukee College Prep*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Milwaukee Environmental Sciences Academy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0" lvl="0" indent="0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1400" b="1" dirty="0">
              <a:latin typeface="Calibri" panose="020F050202020403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Nehemiah Project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Neu-Life Community Development*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New School for Community Service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Northern Ozaukee Middle School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Notre Dame Girls Middle School 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Pulaski High School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River Revitalization Foundation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Silver Spring Neighborhood Center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South Division H.S. CLC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St. Joan </a:t>
            </a:r>
            <a:r>
              <a:rPr lang="en-US" sz="1400" b="1" dirty="0" err="1">
                <a:latin typeface="Calibri" panose="020F0502020204030204" pitchFamily="34" charset="0"/>
              </a:rPr>
              <a:t>Antida</a:t>
            </a:r>
            <a:r>
              <a:rPr lang="en-US" sz="1400" b="1" dirty="0">
                <a:latin typeface="Calibri" panose="020F0502020204030204" pitchFamily="34" charset="0"/>
              </a:rPr>
              <a:t> High School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St. Joseph Boys &amp; Girls Club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St. Rafael the Archangel School *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400" b="1" dirty="0">
                <a:latin typeface="Calibri" panose="020F0502020204030204" pitchFamily="34" charset="0"/>
              </a:rPr>
              <a:t>Washington High School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C03C00-0F29-4DC3-AA14-2B9C2DE76195}"/>
              </a:ext>
            </a:extLst>
          </p:cNvPr>
          <p:cNvSpPr txBox="1"/>
          <p:nvPr/>
        </p:nvSpPr>
        <p:spPr>
          <a:xfrm>
            <a:off x="2170252" y="6385024"/>
            <a:ext cx="445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* Denotes a 2</a:t>
            </a:r>
            <a:r>
              <a:rPr lang="en-US" sz="14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, 3</a:t>
            </a:r>
            <a:r>
              <a:rPr lang="en-US" sz="14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, or 4</a:t>
            </a:r>
            <a:r>
              <a:rPr lang="en-US" sz="14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 year program</a:t>
            </a:r>
          </a:p>
        </p:txBody>
      </p:sp>
    </p:spTree>
    <p:extLst>
      <p:ext uri="{BB962C8B-B14F-4D97-AF65-F5344CB8AC3E}">
        <p14:creationId xmlns:p14="http://schemas.microsoft.com/office/powerpoint/2010/main" val="313489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wner\Documents\BILLS NEW GIG\Programs, Lessons, Curriculum\Building2Learn Program\Fernwood Elementary\Fernwood 19.jpg">
            <a:extLst>
              <a:ext uri="{FF2B5EF4-FFF2-40B4-BE49-F238E27FC236}">
                <a16:creationId xmlns:a16="http://schemas.microsoft.com/office/drawing/2014/main" xmlns="" id="{712577BF-600B-4896-9222-DE228CC58D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80" y="2191578"/>
            <a:ext cx="64019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BABEF9-AC02-4E15-9730-E18B03C64A72}"/>
              </a:ext>
            </a:extLst>
          </p:cNvPr>
          <p:cNvSpPr txBox="1"/>
          <p:nvPr/>
        </p:nvSpPr>
        <p:spPr>
          <a:xfrm>
            <a:off x="2245280" y="1576144"/>
            <a:ext cx="545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rial Rounded MT Bold" panose="020F0704030504030204" pitchFamily="34" charset="0"/>
              </a:rPr>
              <a:t>S.T.E.A.M.BOAT LEARNING (gr. 5-9)</a:t>
            </a:r>
          </a:p>
        </p:txBody>
      </p:sp>
    </p:spTree>
    <p:extLst>
      <p:ext uri="{BB962C8B-B14F-4D97-AF65-F5344CB8AC3E}">
        <p14:creationId xmlns:p14="http://schemas.microsoft.com/office/powerpoint/2010/main" val="347150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86" y="365127"/>
            <a:ext cx="4441979" cy="688005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Building More Than  A Boat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2" descr="F:\BILLS NEW GIG\logos_and_badges_find_us_on_facebook_badge\AHB Logo\AllHandsBoatworks4color.jpg">
            <a:extLst>
              <a:ext uri="{FF2B5EF4-FFF2-40B4-BE49-F238E27FC236}">
                <a16:creationId xmlns:a16="http://schemas.microsoft.com/office/drawing/2014/main" xmlns="" id="{90CD1FC6-AD60-4BFB-8B34-70BA043B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6" y="225562"/>
            <a:ext cx="2475514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wner\Documents\BILLS NEW GIG\Programs, Lessons, Curriculum\Building2Learn Program\Brown Deer\Model Boat Math\BD 19.jpg">
            <a:extLst>
              <a:ext uri="{FF2B5EF4-FFF2-40B4-BE49-F238E27FC236}">
                <a16:creationId xmlns:a16="http://schemas.microsoft.com/office/drawing/2014/main" xmlns="" id="{BAB812CC-1610-497C-B037-FFA0B76F77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5636"/>
          <a:stretch/>
        </p:blipFill>
        <p:spPr bwMode="auto">
          <a:xfrm>
            <a:off x="1979686" y="3694931"/>
            <a:ext cx="2012618" cy="30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E44DDD-E95D-47FB-9674-31B5546C68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1"/>
          <a:stretch/>
        </p:blipFill>
        <p:spPr>
          <a:xfrm>
            <a:off x="3194366" y="1053132"/>
            <a:ext cx="4982071" cy="3329602"/>
          </a:xfrm>
          <a:prstGeom prst="rect">
            <a:avLst/>
          </a:prstGeom>
        </p:spPr>
      </p:pic>
      <p:pic>
        <p:nvPicPr>
          <p:cNvPr id="7" name="Picture 5" descr="C:\Users\Owner\Documents\BILLS NEW GIG\Programs, Lessons, Curriculum\Building2Learn Program\Notre Dame M.S\NDMS5.jpg">
            <a:extLst>
              <a:ext uri="{FF2B5EF4-FFF2-40B4-BE49-F238E27FC236}">
                <a16:creationId xmlns:a16="http://schemas.microsoft.com/office/drawing/2014/main" xmlns="" id="{D27D6CCA-A39E-4491-88C9-4FC7302D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88" y="3948591"/>
            <a:ext cx="1863491" cy="268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338A72-64E3-4877-BDDE-492C722B365C}"/>
              </a:ext>
            </a:extLst>
          </p:cNvPr>
          <p:cNvSpPr txBox="1"/>
          <p:nvPr/>
        </p:nvSpPr>
        <p:spPr>
          <a:xfrm>
            <a:off x="4306957" y="4664765"/>
            <a:ext cx="2344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Boat Building  </a:t>
            </a:r>
            <a:r>
              <a:rPr lang="en-US" sz="2400" dirty="0">
                <a:latin typeface="Arial Rounded MT Bold" panose="020F0704030504030204" pitchFamily="34" charset="0"/>
              </a:rPr>
              <a:t>^</a:t>
            </a:r>
          </a:p>
          <a:p>
            <a:endParaRPr lang="en-US" sz="1600" dirty="0">
              <a:latin typeface="Arial Rounded MT Bold" panose="020F0704030504030204" pitchFamily="34" charset="0"/>
            </a:endParaRPr>
          </a:p>
          <a:p>
            <a:pPr algn="r"/>
            <a:r>
              <a:rPr lang="en-US" sz="1600" dirty="0">
                <a:latin typeface="Arial Rounded MT Bold" panose="020F0704030504030204" pitchFamily="34" charset="0"/>
              </a:rPr>
              <a:t>Intro to </a:t>
            </a:r>
          </a:p>
          <a:p>
            <a:pPr algn="r"/>
            <a:r>
              <a:rPr lang="en-US" sz="1600" dirty="0">
                <a:latin typeface="Arial Rounded MT Bold" panose="020F0704030504030204" pitchFamily="34" charset="0"/>
              </a:rPr>
              <a:t>Woodworking  </a:t>
            </a:r>
            <a:r>
              <a:rPr lang="en-US" sz="2000" dirty="0">
                <a:latin typeface="Arial Rounded MT Bold" panose="020F0704030504030204" pitchFamily="34" charset="0"/>
              </a:rPr>
              <a:t>&gt;</a:t>
            </a:r>
          </a:p>
          <a:p>
            <a:endParaRPr lang="en-US" sz="16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&lt;</a:t>
            </a:r>
            <a:r>
              <a:rPr lang="en-US" sz="1600" dirty="0">
                <a:latin typeface="Arial Rounded MT Bold" panose="020F0704030504030204" pitchFamily="34" charset="0"/>
              </a:rPr>
              <a:t>  STEM</a:t>
            </a:r>
          </a:p>
        </p:txBody>
      </p:sp>
    </p:spTree>
    <p:extLst>
      <p:ext uri="{BB962C8B-B14F-4D97-AF65-F5344CB8AC3E}">
        <p14:creationId xmlns:p14="http://schemas.microsoft.com/office/powerpoint/2010/main" val="2468692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3ADC74-4CCB-6B4B-8A64-7303CEF4531D}" vid="{5ABA9381-12F2-014B-9770-81922EC936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TWSBA%20Powerpoint%20Template%20(1)</Template>
  <TotalTime>3560</TotalTime>
  <Words>522</Words>
  <Application>Microsoft Office PowerPoint</Application>
  <PresentationFormat>On-screen Show (4:3)</PresentationFormat>
  <Paragraphs>130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Bookman Old Style</vt:lpstr>
      <vt:lpstr>Calibri</vt:lpstr>
      <vt:lpstr>Calibri Light</vt:lpstr>
      <vt:lpstr>Wingdings</vt:lpstr>
      <vt:lpstr>Wingdings 2</vt:lpstr>
      <vt:lpstr>Office Theme</vt:lpstr>
      <vt:lpstr>PowerPoint Presentation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  <vt:lpstr>Building More Than  A Boat !</vt:lpstr>
    </vt:vector>
  </TitlesOfParts>
  <Manager>Amanda Dudley</Manager>
  <Company>ABM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TWSBA Conf Presentation Template 20190909.docx</dc:title>
  <dc:subject>blank ppt template for 2019 TWSBA Conference</dc:subject>
  <dc:creator>David Helgerson</dc:creator>
  <cp:keywords>TWSBA, 2019, Conference, Template, presentation, ABM</cp:keywords>
  <dc:description>a blank template for use at 2019 TWSBA Conference</dc:description>
  <cp:lastModifiedBy>Caitlin Playle</cp:lastModifiedBy>
  <cp:revision>59</cp:revision>
  <dcterms:created xsi:type="dcterms:W3CDTF">2017-03-20T00:49:35Z</dcterms:created>
  <dcterms:modified xsi:type="dcterms:W3CDTF">2019-10-07T18:50:36Z</dcterms:modified>
  <cp:category/>
</cp:coreProperties>
</file>