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4" r:id="rId6"/>
    <p:sldId id="265" r:id="rId7"/>
    <p:sldId id="268" r:id="rId8"/>
    <p:sldId id="269" r:id="rId9"/>
    <p:sldId id="270" r:id="rId10"/>
    <p:sldId id="267" r:id="rId11"/>
    <p:sldId id="260" r:id="rId12"/>
    <p:sldId id="263" r:id="rId13"/>
    <p:sldId id="266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1" autoAdjust="0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-28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0.3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2.37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2.94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3.1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3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0.5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7.0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7.97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08.9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7.05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8.0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2.6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8.97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2:19.64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3.7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7.2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28.1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39.0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40.15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41.1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6T00:41:51.4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5B49D-77E3-414C-B404-FD9FB109B5DE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86BB-2041-4D32-B947-EDB8584943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6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C44A-AFD9-184B-9EA2-7BEA57CF7C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0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what you are doing!</a:t>
            </a:r>
          </a:p>
          <a:p>
            <a:r>
              <a:rPr lang="en-US" dirty="0" smtClean="0"/>
              <a:t>Who are you teaching? Why are YOU there?</a:t>
            </a:r>
          </a:p>
          <a:p>
            <a:r>
              <a:rPr lang="en-US" dirty="0" smtClean="0"/>
              <a:t>How will the students </a:t>
            </a:r>
            <a:r>
              <a:rPr lang="en-US" smtClean="0"/>
              <a:t>be assessed</a:t>
            </a:r>
            <a:r>
              <a:rPr lang="en-US" dirty="0" smtClean="0"/>
              <a:t>?- Standardized?, Grade in class, accuracy of the project?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86BB-2041-4D32-B947-EDB8584943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8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46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46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6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0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5461" y="365125"/>
            <a:ext cx="4463914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0" y="1709739"/>
            <a:ext cx="65451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460" y="4589464"/>
            <a:ext cx="6545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3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8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61" y="1825625"/>
            <a:ext cx="312337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7678" y="1825625"/>
            <a:ext cx="32376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0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1" y="365126"/>
            <a:ext cx="6551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460" y="1681163"/>
            <a:ext cx="30698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5460" y="2505075"/>
            <a:ext cx="306989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8470" y="1681163"/>
            <a:ext cx="33680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470" y="2505075"/>
            <a:ext cx="336807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3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7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1" y="38762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469" y="387627"/>
            <a:ext cx="3366881" cy="5473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1602" y="202282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4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7374" y="987426"/>
            <a:ext cx="318916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5461" y="204946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8816" y="6338905"/>
            <a:ext cx="2057401" cy="382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1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gif"/><Relationship Id="rId18" Type="http://schemas.openxmlformats.org/officeDocument/2006/relationships/customXml" Target="../ink/ink3.xml"/><Relationship Id="rId26" Type="http://schemas.openxmlformats.org/officeDocument/2006/relationships/customXml" Target="../ink/ink7.xml"/><Relationship Id="rId39" Type="http://schemas.openxmlformats.org/officeDocument/2006/relationships/customXml" Target="../ink/ink14.xml"/><Relationship Id="rId21" Type="http://schemas.openxmlformats.org/officeDocument/2006/relationships/image" Target="../media/image5.png"/><Relationship Id="rId34" Type="http://schemas.openxmlformats.org/officeDocument/2006/relationships/customXml" Target="../ink/ink11.xml"/><Relationship Id="rId42" Type="http://schemas.openxmlformats.org/officeDocument/2006/relationships/image" Target="../media/image15.png"/><Relationship Id="rId47" Type="http://schemas.openxmlformats.org/officeDocument/2006/relationships/customXml" Target="../ink/ink18.xml"/><Relationship Id="rId50" Type="http://schemas.openxmlformats.org/officeDocument/2006/relationships/customXml" Target="../ink/ink20.xml"/><Relationship Id="rId55" Type="http://schemas.openxmlformats.org/officeDocument/2006/relationships/image" Target="../media/image2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.xml"/><Relationship Id="rId29" Type="http://schemas.openxmlformats.org/officeDocument/2006/relationships/image" Target="../media/image9.png"/><Relationship Id="rId11" Type="http://schemas.openxmlformats.org/officeDocument/2006/relationships/slideLayout" Target="../slideLayouts/slideLayout11.xml"/><Relationship Id="rId24" Type="http://schemas.openxmlformats.org/officeDocument/2006/relationships/customXml" Target="../ink/ink6.xml"/><Relationship Id="rId32" Type="http://schemas.openxmlformats.org/officeDocument/2006/relationships/customXml" Target="../ink/ink10.xml"/><Relationship Id="rId37" Type="http://schemas.openxmlformats.org/officeDocument/2006/relationships/customXml" Target="../ink/ink13.xml"/><Relationship Id="rId40" Type="http://schemas.openxmlformats.org/officeDocument/2006/relationships/image" Target="../media/image14.png"/><Relationship Id="rId45" Type="http://schemas.openxmlformats.org/officeDocument/2006/relationships/customXml" Target="../ink/ink17.xml"/><Relationship Id="rId53" Type="http://schemas.openxmlformats.org/officeDocument/2006/relationships/image" Target="../media/image20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31" Type="http://schemas.openxmlformats.org/officeDocument/2006/relationships/image" Target="../media/image10.png"/><Relationship Id="rId44" Type="http://schemas.openxmlformats.org/officeDocument/2006/relationships/image" Target="../media/image16.png"/><Relationship Id="rId52" Type="http://schemas.openxmlformats.org/officeDocument/2006/relationships/customXml" Target="../ink/ink2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Relationship Id="rId22" Type="http://schemas.openxmlformats.org/officeDocument/2006/relationships/customXml" Target="../ink/ink5.xml"/><Relationship Id="rId27" Type="http://schemas.openxmlformats.org/officeDocument/2006/relationships/image" Target="../media/image8.png"/><Relationship Id="rId30" Type="http://schemas.openxmlformats.org/officeDocument/2006/relationships/customXml" Target="../ink/ink9.xml"/><Relationship Id="rId35" Type="http://schemas.openxmlformats.org/officeDocument/2006/relationships/image" Target="../media/image12.png"/><Relationship Id="rId43" Type="http://schemas.openxmlformats.org/officeDocument/2006/relationships/customXml" Target="../ink/ink16.xml"/><Relationship Id="rId48" Type="http://schemas.openxmlformats.org/officeDocument/2006/relationships/image" Target="../media/image18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5" Type="http://schemas.openxmlformats.org/officeDocument/2006/relationships/image" Target="../media/image7.png"/><Relationship Id="rId33" Type="http://schemas.openxmlformats.org/officeDocument/2006/relationships/image" Target="../media/image11.png"/><Relationship Id="rId38" Type="http://schemas.openxmlformats.org/officeDocument/2006/relationships/image" Target="../media/image13.png"/><Relationship Id="rId46" Type="http://schemas.openxmlformats.org/officeDocument/2006/relationships/image" Target="../media/image17.png"/><Relationship Id="rId20" Type="http://schemas.openxmlformats.org/officeDocument/2006/relationships/customXml" Target="../ink/ink4.xml"/><Relationship Id="rId41" Type="http://schemas.openxmlformats.org/officeDocument/2006/relationships/customXml" Target="../ink/ink15.xml"/><Relationship Id="rId5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23" Type="http://schemas.openxmlformats.org/officeDocument/2006/relationships/image" Target="../media/image6.png"/><Relationship Id="rId28" Type="http://schemas.openxmlformats.org/officeDocument/2006/relationships/customXml" Target="../ink/ink8.xml"/><Relationship Id="rId36" Type="http://schemas.openxmlformats.org/officeDocument/2006/relationships/customXml" Target="../ink/ink12.xml"/><Relationship Id="rId49" Type="http://schemas.openxmlformats.org/officeDocument/2006/relationships/customXml" Target="../ink/ink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87" y="365126"/>
            <a:ext cx="6535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86" y="1825625"/>
            <a:ext cx="65356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546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FBCA-41A7-B949-B51F-DCBF9B8DC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E6C425CA-4C96-4CF2-97DB-54A07F3F5E43}"/>
              </a:ext>
            </a:extLst>
          </p:cNvPr>
          <p:cNvSpPr/>
          <p:nvPr userDrawn="1"/>
        </p:nvSpPr>
        <p:spPr>
          <a:xfrm>
            <a:off x="10274" y="0"/>
            <a:ext cx="1828799" cy="68580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8EB4A2EA-D139-4873-8E87-D896B27A914F}"/>
              </a:ext>
            </a:extLst>
          </p:cNvPr>
          <p:cNvSpPr txBox="1"/>
          <p:nvPr userDrawn="1"/>
        </p:nvSpPr>
        <p:spPr>
          <a:xfrm>
            <a:off x="0" y="773139"/>
            <a:ext cx="182879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Teaching with Small Boats </a:t>
            </a:r>
            <a:r>
              <a:rPr lang="en-US" sz="2000" dirty="0" smtClean="0">
                <a:solidFill>
                  <a:schemeClr val="bg1"/>
                </a:solidFill>
              </a:rPr>
              <a:t>Alliance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2019 Conference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October </a:t>
            </a:r>
            <a:r>
              <a:rPr lang="en-US" sz="1600" dirty="0" smtClean="0">
                <a:solidFill>
                  <a:schemeClr val="bg1"/>
                </a:solidFill>
              </a:rPr>
              <a:t>11-14, 2019</a:t>
            </a:r>
            <a:endParaRPr lang="en-US" sz="16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Antique Boat Museum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Clayton, NY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DB239AD7-1B8A-4844-BBDC-12BBB34331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920" y="53104"/>
            <a:ext cx="1725306" cy="4068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5D10D41-B364-497B-A90B-C2DE09FCD618}"/>
                  </a:ext>
                </a:extLst>
              </p14:cNvPr>
              <p14:cNvContentPartPr/>
              <p14:nvPr userDrawn="1"/>
            </p14:nvContentPartPr>
            <p14:xfrm>
              <a:off x="2506239" y="5753184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D5D10D41-B364-497B-A90B-C2DE09FCD61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88599" y="564518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BD9573B-E708-45A8-A60C-52B4863F72F5}"/>
                  </a:ext>
                </a:extLst>
              </p14:cNvPr>
              <p14:cNvContentPartPr/>
              <p14:nvPr userDrawn="1"/>
            </p14:nvContentPartPr>
            <p14:xfrm>
              <a:off x="883359" y="451464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8BD9573B-E708-45A8-A60C-52B4863F72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5719" y="34346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44BF7B-6D0E-4542-9F79-E4800C3F3F3E}"/>
                  </a:ext>
                </a:extLst>
              </p14:cNvPr>
              <p14:cNvContentPartPr/>
              <p14:nvPr userDrawn="1"/>
            </p14:nvContentPartPr>
            <p14:xfrm>
              <a:off x="1242999" y="307464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5D44BF7B-6D0E-4542-9F79-E4800C3F3F3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24999" y="19982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F11915-88BA-49E5-A2A2-24558E1DAD51}"/>
                  </a:ext>
                </a:extLst>
              </p14:cNvPr>
              <p14:cNvContentPartPr/>
              <p14:nvPr userDrawn="1"/>
            </p14:nvContentPartPr>
            <p14:xfrm>
              <a:off x="1273959" y="633890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74F11915-88BA-49E5-A2A2-24558E1DAD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55959" y="623126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5975EF9-3D0C-4DEC-9814-29B9B233D64B}"/>
                  </a:ext>
                </a:extLst>
              </p14:cNvPr>
              <p14:cNvContentPartPr/>
              <p14:nvPr userDrawn="1"/>
            </p14:nvContentPartPr>
            <p14:xfrm>
              <a:off x="2301399" y="5876664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55975EF9-3D0C-4DEC-9814-29B9B233D6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83399" y="576866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573F3-AE87-4C9A-BE17-EE800099999D}"/>
                  </a:ext>
                </a:extLst>
              </p14:cNvPr>
              <p14:cNvContentPartPr/>
              <p14:nvPr userDrawn="1"/>
            </p14:nvContentPartPr>
            <p14:xfrm>
              <a:off x="-1253601" y="3389784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766573F3-AE87-4C9A-BE17-EE80009999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1271601" y="328214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0689889-A8DC-4B7C-A2C3-BB7E4F7ED2ED}"/>
                  </a:ext>
                </a:extLst>
              </p14:cNvPr>
              <p14:cNvContentPartPr/>
              <p14:nvPr userDrawn="1"/>
            </p14:nvContentPartPr>
            <p14:xfrm>
              <a:off x="-832401" y="3040584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70689889-A8DC-4B7C-A2C3-BB7E4F7ED2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850401" y="293258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EADF36-819A-49A1-9FCB-B3F54954E3F1}"/>
                  </a:ext>
                </a:extLst>
              </p14:cNvPr>
              <p14:cNvContentPartPr/>
              <p14:nvPr userDrawn="1"/>
            </p14:nvContentPartPr>
            <p14:xfrm>
              <a:off x="-1808721" y="1520304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E4EADF36-819A-49A1-9FCB-B3F54954E3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1826361" y="14123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B10CDA-5EA0-4FA4-80E1-4C1606CEA917}"/>
                  </a:ext>
                </a:extLst>
              </p14:cNvPr>
              <p14:cNvContentPartPr/>
              <p14:nvPr userDrawn="1"/>
            </p14:nvContentPartPr>
            <p14:xfrm>
              <a:off x="-873801" y="646944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7AB10CDA-5EA0-4FA4-80E1-4C1606CEA9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891801" y="5393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4D3C724-2486-470C-90F5-C7381D3B0DA0}"/>
                  </a:ext>
                </a:extLst>
              </p14:cNvPr>
              <p14:cNvContentPartPr/>
              <p14:nvPr userDrawn="1"/>
            </p14:nvContentPartPr>
            <p14:xfrm>
              <a:off x="-1439001" y="143304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94D3C724-2486-470C-90F5-C7381D3B0D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456641" y="353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5F7164-89E9-435C-B127-A2F06B69712E}"/>
                  </a:ext>
                </a:extLst>
              </p14:cNvPr>
              <p14:cNvContentPartPr/>
              <p14:nvPr userDrawn="1"/>
            </p14:nvContentPartPr>
            <p14:xfrm>
              <a:off x="-1439001" y="122756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3A5F7164-89E9-435C-B127-A2F06B69712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56641" y="147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B98C806-26D7-4D4A-AF49-F8820C953DC6}"/>
                  </a:ext>
                </a:extLst>
              </p14:cNvPr>
              <p14:cNvContentPartPr/>
              <p14:nvPr userDrawn="1"/>
            </p14:nvContentPartPr>
            <p14:xfrm>
              <a:off x="-1439001" y="12275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FB98C806-26D7-4D4A-AF49-F8820C953DC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1456641" y="147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360F046-B5E3-4A75-BE28-A6B7AFBBBBB2}"/>
                  </a:ext>
                </a:extLst>
              </p14:cNvPr>
              <p14:cNvContentPartPr/>
              <p14:nvPr userDrawn="1"/>
            </p14:nvContentPartPr>
            <p14:xfrm>
              <a:off x="-1439001" y="677876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2360F046-B5E3-4A75-BE28-A6B7AFBBBBB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-1456641" y="56987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D510D91-80F5-41B7-8937-BFD2EFDBB747}"/>
                  </a:ext>
                </a:extLst>
              </p14:cNvPr>
              <p14:cNvContentPartPr/>
              <p14:nvPr userDrawn="1"/>
            </p14:nvContentPartPr>
            <p14:xfrm>
              <a:off x="-883881" y="790916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9D510D91-80F5-41B7-8937-BFD2EFDBB7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901521" y="68291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B57379-5192-4E66-88C0-17A6B4137DE0}"/>
                  </a:ext>
                </a:extLst>
              </p14:cNvPr>
              <p14:cNvContentPartPr/>
              <p14:nvPr userDrawn="1"/>
            </p14:nvContentPartPr>
            <p14:xfrm>
              <a:off x="5958639" y="1345316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78B57379-5192-4E66-88C0-17A6B4137D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40999" y="123731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089B33-C519-4AD0-99E0-7D2E3B84A0B0}"/>
                  </a:ext>
                </a:extLst>
              </p14:cNvPr>
              <p14:cNvContentPartPr/>
              <p14:nvPr userDrawn="1"/>
            </p14:nvContentPartPr>
            <p14:xfrm>
              <a:off x="5989599" y="1601996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B2089B33-C519-4AD0-99E0-7D2E3B84A0B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71599" y="14943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3B4DB05-4656-46D6-B746-A3ECF9EB91AF}"/>
                  </a:ext>
                </a:extLst>
              </p14:cNvPr>
              <p14:cNvContentPartPr/>
              <p14:nvPr userDrawn="1"/>
            </p14:nvContentPartPr>
            <p14:xfrm>
              <a:off x="5979159" y="1736276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83B4DB05-4656-46D6-B746-A3ECF9EB91A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61159" y="162827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9BFF05-09AB-4ED6-BA21-39C1E50347E8}"/>
                  </a:ext>
                </a:extLst>
              </p14:cNvPr>
              <p14:cNvContentPartPr/>
              <p14:nvPr userDrawn="1"/>
            </p14:nvContentPartPr>
            <p14:xfrm>
              <a:off x="-944640" y="3150094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D89BFF05-09AB-4ED6-BA21-39C1E50347E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962280" y="304245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8CBB46-3D2C-49D6-8FB1-6C9FAC788820}"/>
                  </a:ext>
                </a:extLst>
              </p14:cNvPr>
              <p14:cNvContentPartPr/>
              <p14:nvPr userDrawn="1"/>
            </p14:nvContentPartPr>
            <p14:xfrm>
              <a:off x="-944640" y="3150094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1F8CBB46-3D2C-49D6-8FB1-6C9FAC78882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962280" y="304245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020EB3-1B98-4C4D-A5D4-A179A74674A9}"/>
                  </a:ext>
                </a:extLst>
              </p14:cNvPr>
              <p14:cNvContentPartPr/>
              <p14:nvPr userDrawn="1"/>
            </p14:nvContentPartPr>
            <p14:xfrm>
              <a:off x="-765360" y="3150094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D3020EB3-1B98-4C4D-A5D4-A179A74674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-783360" y="304245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xmlns:mv="urn:schemas-microsoft-com:mac:vml" Requires="p14 aink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828D552-2106-496B-939A-AD1A1591631E}"/>
                  </a:ext>
                </a:extLst>
              </p14:cNvPr>
              <p14:cNvContentPartPr/>
              <p14:nvPr userDrawn="1"/>
            </p14:nvContentPartPr>
            <p14:xfrm>
              <a:off x="-1968480" y="2723134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v="urn:schemas-microsoft-com:mac:vml" id="{3828D552-2106-496B-939A-AD1A159163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1986120" y="2615134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1F481D2B-C268-4160-90A1-D16E8EBE218E}"/>
              </a:ext>
            </a:extLst>
          </p:cNvPr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126080" y="4465556"/>
            <a:ext cx="1597181" cy="124580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1"/>
          <a:stretch/>
        </p:blipFill>
        <p:spPr>
          <a:xfrm>
            <a:off x="481248" y="3390144"/>
            <a:ext cx="886847" cy="9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7338" y="1632502"/>
            <a:ext cx="6448012" cy="2387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Teaching Math Through Boatbuilding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7338" y="4589154"/>
            <a:ext cx="5933662" cy="1655762"/>
          </a:xfrm>
        </p:spPr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Youcha</a:t>
            </a:r>
            <a:endParaRPr lang="en-US" dirty="0" smtClean="0"/>
          </a:p>
          <a:p>
            <a:r>
              <a:rPr lang="en-US"/>
              <a:t>October </a:t>
            </a:r>
            <a:r>
              <a:rPr lang="en-US" smtClean="0"/>
              <a:t>14</a:t>
            </a:r>
            <a:r>
              <a:rPr lang="en-US" smtClean="0"/>
              <a:t>, </a:t>
            </a:r>
            <a:r>
              <a:rPr lang="en-US" dirty="0"/>
              <a:t>2019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049942" y="6356351"/>
            <a:ext cx="2057400" cy="365125"/>
          </a:xfrm>
        </p:spPr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34629" y="6356351"/>
            <a:ext cx="3086100" cy="365125"/>
          </a:xfrm>
        </p:spPr>
        <p:txBody>
          <a:bodyPr/>
          <a:lstStyle/>
          <a:p>
            <a:endParaRPr lang="en-US" sz="1000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8BED054-D6E4-C147-B0A2-81D38CC491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Checklist</a:t>
            </a:r>
            <a:br>
              <a:rPr lang="en-US" dirty="0" smtClean="0"/>
            </a:br>
            <a:r>
              <a:rPr lang="en-US" sz="2222" dirty="0" smtClean="0"/>
              <a:t>9 simple steps that eliminate most Math mistakes.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1- Concentrate!</a:t>
            </a:r>
          </a:p>
          <a:p>
            <a:r>
              <a:rPr lang="en-US" dirty="0" smtClean="0"/>
              <a:t>2- Draw a Picture. (It helps make sure you’re using the right formula.)</a:t>
            </a:r>
          </a:p>
          <a:p>
            <a:r>
              <a:rPr lang="en-US" dirty="0" smtClean="0"/>
              <a:t>3- Write The Formula- Whatever applies (Rise over Run (Slope), Perimeter, Area, Volume….)</a:t>
            </a:r>
          </a:p>
          <a:p>
            <a:r>
              <a:rPr lang="en-US" dirty="0" smtClean="0"/>
              <a:t>4- Identify the Math Operations you’re going to use (Division, Subtraction, etc…)</a:t>
            </a:r>
          </a:p>
          <a:p>
            <a:r>
              <a:rPr lang="en-US" dirty="0" smtClean="0"/>
              <a:t>5- Write the Variables- (Usually measurements, when you are building...Make sure you convert everything to the same units!)</a:t>
            </a:r>
          </a:p>
          <a:p>
            <a:r>
              <a:rPr lang="en-US" dirty="0" smtClean="0"/>
              <a:t>6- Create the Equation- Plug the variables into the formula.</a:t>
            </a:r>
          </a:p>
          <a:p>
            <a:r>
              <a:rPr lang="en-US" dirty="0" smtClean="0"/>
              <a:t>7-  Estimate what you think would be a reasonable answer. Round the variables to easily manipulated numbers and approximate the result. Check your estimate against your picture. Does it make sense?</a:t>
            </a:r>
          </a:p>
          <a:p>
            <a:r>
              <a:rPr lang="en-US" dirty="0" smtClean="0"/>
              <a:t>8- Calculate- Write out each step. It doesn't matter if you use a calculator. Write out each step</a:t>
            </a:r>
          </a:p>
          <a:p>
            <a:r>
              <a:rPr lang="en-US" dirty="0" smtClean="0"/>
              <a:t>9- Check your answer- First, check it against your estimate. If a student is working a word problem, go back to the question and check the answer. Don’t rely on your formula. (Maybe you had picked the wrong one...) Also, check your answer against your picture.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Address with your students...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Attitudes towards:</a:t>
            </a:r>
          </a:p>
          <a:p>
            <a:r>
              <a:rPr lang="en-US" dirty="0" smtClean="0"/>
              <a:t>Usefulness of math</a:t>
            </a:r>
          </a:p>
          <a:p>
            <a:r>
              <a:rPr lang="en-US" dirty="0" smtClean="0"/>
              <a:t>Their ability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Conquering the </a:t>
            </a:r>
            <a:r>
              <a:rPr lang="en-US" b="1" dirty="0" smtClean="0">
                <a:solidFill>
                  <a:srgbClr val="FF0000"/>
                </a:solidFill>
              </a:rPr>
              <a:t>“Fear of Math!”</a:t>
            </a:r>
          </a:p>
          <a:p>
            <a:pPr>
              <a:buNone/>
            </a:pPr>
            <a:r>
              <a:rPr lang="en-US" dirty="0" smtClean="0"/>
              <a:t>...you will fix most problems your students have with math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 Their Best Math Teacher…</a:t>
            </a:r>
            <a:br>
              <a:rPr lang="en-US" sz="3600" dirty="0" smtClean="0"/>
            </a:br>
            <a:r>
              <a:rPr lang="en-US" sz="3600" dirty="0" smtClean="0"/>
              <a:t>Ever.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The shop is a setting that allows you to:</a:t>
            </a:r>
          </a:p>
          <a:p>
            <a:r>
              <a:rPr lang="en-US" dirty="0" smtClean="0"/>
              <a:t>Treat each student as an individual and stay flexible and balanced while teaching</a:t>
            </a:r>
          </a:p>
          <a:p>
            <a:r>
              <a:rPr lang="en-US" dirty="0" smtClean="0"/>
              <a:t>Set and communicate concrete goals and objectives. </a:t>
            </a:r>
          </a:p>
          <a:p>
            <a:r>
              <a:rPr lang="en-US" dirty="0" smtClean="0"/>
              <a:t>Teach in an environment that reflects the rewards and penalties of real life</a:t>
            </a:r>
          </a:p>
          <a:p>
            <a:r>
              <a:rPr lang="en-US" dirty="0" smtClean="0"/>
              <a:t>Teach contextually</a:t>
            </a:r>
          </a:p>
          <a:p>
            <a:r>
              <a:rPr lang="en-US" dirty="0" smtClean="0"/>
              <a:t>Motivate the student</a:t>
            </a:r>
          </a:p>
          <a:p>
            <a:r>
              <a:rPr lang="en-US" dirty="0" smtClean="0"/>
              <a:t>Build a larger, trusting community of teachers and learners—use peers and volunteers</a:t>
            </a:r>
          </a:p>
          <a:p>
            <a:r>
              <a:rPr lang="en-US" dirty="0" smtClean="0"/>
              <a:t>Measure and evaluate individual and program success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If the student hasn’t learned, the instructor hasn’t taught.</a:t>
            </a:r>
          </a:p>
          <a:p>
            <a:pPr>
              <a:buNone/>
            </a:pPr>
            <a:r>
              <a:rPr lang="en-US" dirty="0" smtClean="0"/>
              <a:t>                             -- Training Within Industries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To Teach</a:t>
            </a:r>
          </a:p>
          <a:p>
            <a:r>
              <a:rPr lang="en-US" dirty="0" smtClean="0"/>
              <a:t>UBC Career Connections</a:t>
            </a:r>
          </a:p>
          <a:p>
            <a:pPr lvl="1"/>
            <a:r>
              <a:rPr lang="en-US" dirty="0" smtClean="0"/>
              <a:t>Project Books</a:t>
            </a:r>
          </a:p>
          <a:p>
            <a:pPr lvl="1"/>
            <a:r>
              <a:rPr lang="en-US" dirty="0" smtClean="0"/>
              <a:t>Math For The Trades</a:t>
            </a:r>
          </a:p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Jim </a:t>
            </a:r>
            <a:r>
              <a:rPr lang="en-US" dirty="0" err="1" smtClean="0"/>
              <a:t>Tolpin’s</a:t>
            </a:r>
            <a:r>
              <a:rPr lang="en-US" dirty="0" smtClean="0"/>
              <a:t> Books and Web Resources</a:t>
            </a:r>
          </a:p>
          <a:p>
            <a:pPr lvl="1"/>
            <a:r>
              <a:rPr lang="en-US" dirty="0" smtClean="0"/>
              <a:t>By Hand and Eye</a:t>
            </a:r>
          </a:p>
          <a:p>
            <a:pPr lvl="1"/>
            <a:r>
              <a:rPr lang="en-US" dirty="0" smtClean="0"/>
              <a:t>By Hound and Eye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Step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86" y="1825625"/>
            <a:ext cx="6535663" cy="4351338"/>
          </a:xfrm>
        </p:spPr>
        <p:txBody>
          <a:bodyPr>
            <a:normAutofit/>
          </a:bodyPr>
          <a:lstStyle/>
          <a:p>
            <a:pPr marL="514350" indent="-514350">
              <a:buFont typeface="Wingdings" charset="2"/>
              <a:buAutoNum type="arabicPlain"/>
            </a:pPr>
            <a:r>
              <a:rPr lang="en-US" b="1" dirty="0" smtClean="0"/>
              <a:t>Identify the Skill: </a:t>
            </a:r>
            <a:r>
              <a:rPr lang="en-US" dirty="0" smtClean="0"/>
              <a:t>What’s the need?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b="1" dirty="0" smtClean="0"/>
              <a:t>Determine Assessment Tool: </a:t>
            </a:r>
            <a:r>
              <a:rPr lang="en-US" dirty="0" smtClean="0"/>
              <a:t>How will they be judged?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b="1" dirty="0" smtClean="0"/>
              <a:t>Design Lesson or Project: </a:t>
            </a:r>
            <a:r>
              <a:rPr lang="en-US" dirty="0" smtClean="0"/>
              <a:t>What are you going to </a:t>
            </a:r>
            <a:r>
              <a:rPr lang="en-US" u="sng" dirty="0" smtClean="0"/>
              <a:t>do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054-D6E4-C147-B0A2-81D38CC491B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408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Five Core Skills which Change Math Attainment and Attitude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Application (Where is math useful?)</a:t>
            </a:r>
          </a:p>
          <a:p>
            <a:r>
              <a:rPr lang="en-US" dirty="0" smtClean="0"/>
              <a:t>Numbers Sense (How to talk in math. Relating numbers to shapes and shapes to numbers)</a:t>
            </a:r>
          </a:p>
          <a:p>
            <a:r>
              <a:rPr lang="en-US" dirty="0" smtClean="0"/>
              <a:t>Mental Math (Multiplication Table, Factoring)</a:t>
            </a:r>
          </a:p>
          <a:p>
            <a:r>
              <a:rPr lang="en-US" dirty="0" smtClean="0"/>
              <a:t>Fractions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Math Skills…?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Cross-Reference-to-Common-Core-Standards-and-Hands-on-Math-Skills-and-Proje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77" y="1444456"/>
            <a:ext cx="7109902" cy="43167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Cross-Reference-to-Common-Core-Standards-and-Hands-on-Math-Skills-and-Proje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61" y="1195780"/>
            <a:ext cx="6996545" cy="42479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Cross-Reference-to-Common-Core-Standards-and-Hands-on-Math-Skills-and-Proje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80" y="930233"/>
            <a:ext cx="7234248" cy="43922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the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8 </a:t>
            </a:r>
            <a:r>
              <a:rPr lang="en-US" dirty="0" err="1" smtClean="0"/>
              <a:t>x</a:t>
            </a:r>
            <a:r>
              <a:rPr lang="en-US" dirty="0" smtClean="0"/>
              <a:t> 7 =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7/8 + 7/16 =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9 7/32 ÷  2 =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288  ÷ 12 =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.375 </a:t>
            </a:r>
            <a:r>
              <a:rPr lang="en-US" dirty="0" err="1" smtClean="0"/>
              <a:t>x</a:t>
            </a:r>
            <a:r>
              <a:rPr lang="en-US" dirty="0" smtClean="0"/>
              <a:t> 1/2 =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Name two properties of an isosceles triangle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Your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project must teach the needed skills</a:t>
            </a:r>
          </a:p>
          <a:p>
            <a:r>
              <a:rPr lang="en-US" dirty="0" smtClean="0"/>
              <a:t>Don’t start with lofting if they can’t do fractions.</a:t>
            </a:r>
          </a:p>
          <a:p>
            <a:r>
              <a:rPr lang="en-US" dirty="0" smtClean="0"/>
              <a:t>Sometimes the Boat Building Process Doesn’t line up with math instructional needs</a:t>
            </a:r>
          </a:p>
          <a:p>
            <a:r>
              <a:rPr lang="en-US" dirty="0" smtClean="0"/>
              <a:t>Adjust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Applicable to: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Math</a:t>
            </a:r>
          </a:p>
          <a:p>
            <a:r>
              <a:rPr lang="en-US" dirty="0" smtClean="0"/>
              <a:t>Middle School Career and Tech Ed </a:t>
            </a:r>
          </a:p>
          <a:p>
            <a:r>
              <a:rPr lang="en-US" dirty="0" smtClean="0"/>
              <a:t>Remediation for TABE test</a:t>
            </a:r>
          </a:p>
          <a:p>
            <a:r>
              <a:rPr lang="en-US" dirty="0" smtClean="0"/>
              <a:t>Remediation for Pre- Apprenticeship</a:t>
            </a:r>
          </a:p>
          <a:p>
            <a:r>
              <a:rPr lang="en-US" dirty="0" smtClean="0"/>
              <a:t>Remediation for Building Trades Apprenticeship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BCA-41A7-B949-B51F-DCBF9B8DC97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3ADC74-4CCB-6B4B-8A64-7303CEF4531D}" vid="{5ABA9381-12F2-014B-9770-81922EC936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TWSBA%20Powerpoint%20Template%20(1)</Template>
  <TotalTime>5816</TotalTime>
  <Words>645</Words>
  <Application>Microsoft Office PowerPoint</Application>
  <PresentationFormat>On-screen Show (4:3)</PresentationFormat>
  <Paragraphs>110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Teaching Math Through Boatbuilding</vt:lpstr>
      <vt:lpstr>Three Step Process</vt:lpstr>
      <vt:lpstr>Five Core Skills which Change Math Attainment and Attitude </vt:lpstr>
      <vt:lpstr>Other Math Skills…?</vt:lpstr>
      <vt:lpstr>PowerPoint Presentation</vt:lpstr>
      <vt:lpstr>PowerPoint Presentation</vt:lpstr>
      <vt:lpstr>Take the Temperature</vt:lpstr>
      <vt:lpstr>Meet Your Students</vt:lpstr>
      <vt:lpstr>Practical Examples</vt:lpstr>
      <vt:lpstr>Math Checklist 9 simple steps that eliminate most Math mistakes. </vt:lpstr>
      <vt:lpstr>If you Address with your students... </vt:lpstr>
      <vt:lpstr>Be Their Best Math Teacher… Ever.</vt:lpstr>
      <vt:lpstr>Remember: </vt:lpstr>
      <vt:lpstr>Resources</vt:lpstr>
    </vt:vector>
  </TitlesOfParts>
  <Manager>Amanda Dudley</Manager>
  <Company>ABM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TWSBA Conf Presentation Template 20190909.docx</dc:title>
  <dc:subject>blank ppt template for 2019 TWSBA Conference</dc:subject>
  <dc:creator>David Helgerson</dc:creator>
  <cp:keywords>TWSBA, 2019, Conference, Template, presentation, ABM</cp:keywords>
  <dc:description>a blank template for use at 2019 TWSBA Conference</dc:description>
  <cp:lastModifiedBy>Caitlin Playle</cp:lastModifiedBy>
  <cp:revision>51</cp:revision>
  <dcterms:created xsi:type="dcterms:W3CDTF">2019-10-07T13:33:49Z</dcterms:created>
  <dcterms:modified xsi:type="dcterms:W3CDTF">2019-10-07T17:00:34Z</dcterms:modified>
  <cp:category/>
</cp:coreProperties>
</file>