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7" r:id="rId2"/>
    <p:sldId id="260" r:id="rId3"/>
    <p:sldId id="302" r:id="rId4"/>
    <p:sldId id="258" r:id="rId5"/>
    <p:sldId id="272" r:id="rId6"/>
    <p:sldId id="297" r:id="rId7"/>
    <p:sldId id="313" r:id="rId8"/>
    <p:sldId id="261" r:id="rId9"/>
    <p:sldId id="262" r:id="rId10"/>
    <p:sldId id="298" r:id="rId11"/>
    <p:sldId id="304" r:id="rId12"/>
    <p:sldId id="303" r:id="rId13"/>
    <p:sldId id="300" r:id="rId14"/>
    <p:sldId id="305" r:id="rId15"/>
    <p:sldId id="276" r:id="rId16"/>
    <p:sldId id="290" r:id="rId17"/>
    <p:sldId id="267" r:id="rId18"/>
    <p:sldId id="268" r:id="rId19"/>
    <p:sldId id="306" r:id="rId20"/>
    <p:sldId id="269" r:id="rId21"/>
    <p:sldId id="270" r:id="rId22"/>
    <p:sldId id="312" r:id="rId23"/>
    <p:sldId id="291" r:id="rId24"/>
    <p:sldId id="296" r:id="rId25"/>
    <p:sldId id="277" r:id="rId26"/>
    <p:sldId id="294" r:id="rId27"/>
    <p:sldId id="278" r:id="rId28"/>
    <p:sldId id="279" r:id="rId29"/>
    <p:sldId id="295" r:id="rId30"/>
    <p:sldId id="280" r:id="rId31"/>
    <p:sldId id="281" r:id="rId32"/>
    <p:sldId id="282" r:id="rId33"/>
    <p:sldId id="283" r:id="rId34"/>
    <p:sldId id="284" r:id="rId35"/>
    <p:sldId id="263" r:id="rId36"/>
    <p:sldId id="289" r:id="rId37"/>
    <p:sldId id="307" r:id="rId38"/>
    <p:sldId id="264" r:id="rId39"/>
    <p:sldId id="265" r:id="rId40"/>
    <p:sldId id="266" r:id="rId41"/>
    <p:sldId id="273" r:id="rId42"/>
    <p:sldId id="274" r:id="rId43"/>
    <p:sldId id="275" r:id="rId44"/>
    <p:sldId id="286" r:id="rId45"/>
    <p:sldId id="288" r:id="rId46"/>
    <p:sldId id="287" r:id="rId47"/>
    <p:sldId id="308" r:id="rId48"/>
    <p:sldId id="309" r:id="rId49"/>
    <p:sldId id="310" r:id="rId50"/>
    <p:sldId id="311" r:id="rId5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74"/>
  </p:normalViewPr>
  <p:slideViewPr>
    <p:cSldViewPr snapToGrid="0" snapToObjects="1">
      <p:cViewPr varScale="1">
        <p:scale>
          <a:sx n="74" d="100"/>
          <a:sy n="74" d="100"/>
        </p:scale>
        <p:origin x="125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20.310"/>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52.37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52.94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53.131"/>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53.72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00.53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07.04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07.97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08.907"/>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17.051"/>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18.01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22.69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18.977"/>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2:19.640"/>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23.794"/>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27.287"/>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28.165"/>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39.011"/>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40.15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41.179"/>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06T00:41:51.479"/>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7"/>
          </a:xfrm>
          <a:prstGeom prst="rect">
            <a:avLst/>
          </a:prstGeom>
        </p:spPr>
        <p:txBody>
          <a:bodyPr vert="horz" lIns="92487" tIns="46244" rIns="92487" bIns="46244" rtlCol="0"/>
          <a:lstStyle>
            <a:lvl1pPr algn="r">
              <a:defRPr sz="1200"/>
            </a:lvl1pPr>
          </a:lstStyle>
          <a:p>
            <a:fld id="{3435B49D-77E3-414C-B404-FD9FB109B5DE}" type="datetimeFigureOut">
              <a:rPr lang="en-US" smtClean="0"/>
              <a:t>10/10/2019</a:t>
            </a:fld>
            <a:endParaRPr lang="en-US" dirty="0"/>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7" tIns="46244" rIns="92487" bIns="462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vl1pPr>
          </a:lstStyle>
          <a:p>
            <a:fld id="{BB3B86BB-2041-4D32-B947-EDB8584943B3}" type="slidenum">
              <a:rPr lang="en-US" smtClean="0"/>
              <a:t>‹#›</a:t>
            </a:fld>
            <a:endParaRPr lang="en-US" dirty="0"/>
          </a:p>
        </p:txBody>
      </p:sp>
    </p:spTree>
    <p:extLst>
      <p:ext uri="{BB962C8B-B14F-4D97-AF65-F5344CB8AC3E}">
        <p14:creationId xmlns:p14="http://schemas.microsoft.com/office/powerpoint/2010/main" val="372926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8588" y="1154113"/>
            <a:ext cx="4152900" cy="31162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7DC44A-AFD9-184B-9EA2-7BEA57CF7C7B}" type="slidenum">
              <a:rPr lang="en-US" smtClean="0"/>
              <a:t>1</a:t>
            </a:fld>
            <a:endParaRPr lang="en-US" dirty="0"/>
          </a:p>
        </p:txBody>
      </p:sp>
    </p:spTree>
    <p:extLst>
      <p:ext uri="{BB962C8B-B14F-4D97-AF65-F5344CB8AC3E}">
        <p14:creationId xmlns:p14="http://schemas.microsoft.com/office/powerpoint/2010/main" val="2824701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5461"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965461"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r>
              <a:rPr lang="en-US" dirty="0" smtClean="0"/>
              <a:t>September 9, 2019</a:t>
            </a:r>
            <a:endParaRPr lang="en-US" dirty="0"/>
          </a:p>
        </p:txBody>
      </p:sp>
      <p:sp>
        <p:nvSpPr>
          <p:cNvPr id="8" name="Footer Placeholder 7"/>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48146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smtClean="0"/>
              <a:t>September 9, 2019</a:t>
            </a:r>
            <a:endParaRPr lang="en-US" dirty="0"/>
          </a:p>
        </p:txBody>
      </p:sp>
      <p:sp>
        <p:nvSpPr>
          <p:cNvPr id="5" name="Footer Placeholder 4"/>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2028801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65461" y="365125"/>
            <a:ext cx="4463914" cy="581183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smtClean="0"/>
              <a:t>September 9, 2019</a:t>
            </a:r>
            <a:endParaRPr lang="en-US" dirty="0"/>
          </a:p>
        </p:txBody>
      </p:sp>
      <p:sp>
        <p:nvSpPr>
          <p:cNvPr id="5" name="Footer Placeholder 4"/>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31316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460" y="1709739"/>
            <a:ext cx="6545127"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965460" y="4589464"/>
            <a:ext cx="654512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smtClean="0"/>
              <a:t>September 9, 2019</a:t>
            </a:r>
            <a:endParaRPr lang="en-US" dirty="0"/>
          </a:p>
        </p:txBody>
      </p:sp>
      <p:sp>
        <p:nvSpPr>
          <p:cNvPr id="5" name="Footer Placeholder 4"/>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20653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useBgFill="1">
        <p:nvSpPr>
          <p:cNvPr id="4" name="Date Placeholder 3"/>
          <p:cNvSpPr>
            <a:spLocks noGrp="1"/>
          </p:cNvSpPr>
          <p:nvPr>
            <p:ph type="dt" sz="half" idx="10"/>
          </p:nvPr>
        </p:nvSpPr>
        <p:spPr/>
        <p:txBody>
          <a:bodyPr/>
          <a:lstStyle/>
          <a:p>
            <a:r>
              <a:rPr lang="en-US" dirty="0" smtClean="0"/>
              <a:t>September 9, 2019</a:t>
            </a:r>
            <a:endParaRPr lang="en-US" dirty="0"/>
          </a:p>
        </p:txBody>
      </p:sp>
      <p:sp>
        <p:nvSpPr>
          <p:cNvPr id="5" name="Footer Placeholder 4"/>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173285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65461" y="1825625"/>
            <a:ext cx="3123374"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7678" y="1825625"/>
            <a:ext cx="32376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smtClean="0"/>
              <a:t>September 9, 2019</a:t>
            </a:r>
            <a:endParaRPr lang="en-US" dirty="0"/>
          </a:p>
        </p:txBody>
      </p:sp>
      <p:sp>
        <p:nvSpPr>
          <p:cNvPr id="6" name="Footer Placeholder 5"/>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689906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5461" y="365126"/>
            <a:ext cx="6551080" cy="1325563"/>
          </a:xfrm>
        </p:spPr>
        <p:txBody>
          <a:bodyPr/>
          <a:lstStyle/>
          <a:p>
            <a:r>
              <a:rPr lang="en-US" dirty="0"/>
              <a:t>Click to edit Master title style</a:t>
            </a:r>
          </a:p>
        </p:txBody>
      </p:sp>
      <p:sp>
        <p:nvSpPr>
          <p:cNvPr id="3" name="Text Placeholder 2"/>
          <p:cNvSpPr>
            <a:spLocks noGrp="1"/>
          </p:cNvSpPr>
          <p:nvPr>
            <p:ph type="body" idx="1"/>
          </p:nvPr>
        </p:nvSpPr>
        <p:spPr>
          <a:xfrm>
            <a:off x="1965460" y="1681163"/>
            <a:ext cx="306989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965460" y="2505075"/>
            <a:ext cx="306989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148470" y="1681163"/>
            <a:ext cx="33680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48470" y="2505075"/>
            <a:ext cx="3368071"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r>
              <a:rPr lang="en-US" dirty="0" smtClean="0"/>
              <a:t>September 9, 2019</a:t>
            </a:r>
            <a:endParaRPr lang="en-US" dirty="0"/>
          </a:p>
        </p:txBody>
      </p:sp>
      <p:sp>
        <p:nvSpPr>
          <p:cNvPr id="8" name="Footer Placeholder 7"/>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78353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smtClean="0"/>
              <a:t>September 9, 2019</a:t>
            </a:r>
            <a:endParaRPr lang="en-US" dirty="0"/>
          </a:p>
        </p:txBody>
      </p:sp>
      <p:sp>
        <p:nvSpPr>
          <p:cNvPr id="4" name="Footer Placeholder 3"/>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25146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September 9, 2019</a:t>
            </a:r>
            <a:endParaRPr lang="en-US" dirty="0"/>
          </a:p>
        </p:txBody>
      </p:sp>
      <p:sp>
        <p:nvSpPr>
          <p:cNvPr id="3" name="Footer Placeholder 2"/>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860675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65461" y="387626"/>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48469" y="387627"/>
            <a:ext cx="3366881" cy="547342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961602" y="2022821"/>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9, 2019</a:t>
            </a:r>
            <a:endParaRPr lang="en-US" dirty="0"/>
          </a:p>
        </p:txBody>
      </p:sp>
      <p:sp>
        <p:nvSpPr>
          <p:cNvPr id="6" name="Footer Placeholder 5"/>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207664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6546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327374" y="987426"/>
            <a:ext cx="318916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965461" y="2049463"/>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9, 2019</a:t>
            </a:r>
            <a:endParaRPr lang="en-US" dirty="0"/>
          </a:p>
        </p:txBody>
      </p:sp>
      <p:sp>
        <p:nvSpPr>
          <p:cNvPr id="6" name="Footer Placeholder 5"/>
          <p:cNvSpPr>
            <a:spLocks noGrp="1"/>
          </p:cNvSpPr>
          <p:nvPr>
            <p:ph type="ftr" sz="quarter" idx="11"/>
          </p:nvPr>
        </p:nvSpPr>
        <p:spPr>
          <a:xfrm>
            <a:off x="4218816" y="6338905"/>
            <a:ext cx="2057401" cy="382572"/>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0B85FBCA-41A7-B949-B51F-DCBF9B8DC97F}" type="slidenum">
              <a:rPr lang="en-US" smtClean="0"/>
              <a:t>‹#›</a:t>
            </a:fld>
            <a:endParaRPr lang="en-US" dirty="0"/>
          </a:p>
        </p:txBody>
      </p:sp>
    </p:spTree>
    <p:extLst>
      <p:ext uri="{BB962C8B-B14F-4D97-AF65-F5344CB8AC3E}">
        <p14:creationId xmlns:p14="http://schemas.microsoft.com/office/powerpoint/2010/main" val="132551179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image" Target="../media/image1.gif"/><Relationship Id="rId18" Type="http://schemas.openxmlformats.org/officeDocument/2006/relationships/customXml" Target="../ink/ink3.xml"/><Relationship Id="rId26" Type="http://schemas.openxmlformats.org/officeDocument/2006/relationships/customXml" Target="../ink/ink7.xml"/><Relationship Id="rId39" Type="http://schemas.openxmlformats.org/officeDocument/2006/relationships/customXml" Target="../ink/ink14.xml"/><Relationship Id="rId21" Type="http://schemas.openxmlformats.org/officeDocument/2006/relationships/image" Target="../media/image5.png"/><Relationship Id="rId34" Type="http://schemas.openxmlformats.org/officeDocument/2006/relationships/customXml" Target="../ink/ink11.xml"/><Relationship Id="rId42" Type="http://schemas.openxmlformats.org/officeDocument/2006/relationships/image" Target="../media/image15.png"/><Relationship Id="rId47" Type="http://schemas.openxmlformats.org/officeDocument/2006/relationships/customXml" Target="../ink/ink18.xml"/><Relationship Id="rId50" Type="http://schemas.openxmlformats.org/officeDocument/2006/relationships/customXml" Target="../ink/ink20.xml"/><Relationship Id="rId55" Type="http://schemas.openxmlformats.org/officeDocument/2006/relationships/image" Target="../media/image22.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customXml" Target="../ink/ink2.xml"/><Relationship Id="rId29" Type="http://schemas.openxmlformats.org/officeDocument/2006/relationships/image" Target="../media/image9.png"/><Relationship Id="rId11" Type="http://schemas.openxmlformats.org/officeDocument/2006/relationships/slideLayout" Target="../slideLayouts/slideLayout11.xml"/><Relationship Id="rId24" Type="http://schemas.openxmlformats.org/officeDocument/2006/relationships/customXml" Target="../ink/ink6.xml"/><Relationship Id="rId32" Type="http://schemas.openxmlformats.org/officeDocument/2006/relationships/customXml" Target="../ink/ink10.xml"/><Relationship Id="rId37" Type="http://schemas.openxmlformats.org/officeDocument/2006/relationships/customXml" Target="../ink/ink13.xml"/><Relationship Id="rId40" Type="http://schemas.openxmlformats.org/officeDocument/2006/relationships/image" Target="../media/image14.png"/><Relationship Id="rId45" Type="http://schemas.openxmlformats.org/officeDocument/2006/relationships/customXml" Target="../ink/ink17.xml"/><Relationship Id="rId53" Type="http://schemas.openxmlformats.org/officeDocument/2006/relationships/image" Target="../media/image20.png"/><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image" Target="../media/image4.png"/><Relationship Id="rId31" Type="http://schemas.openxmlformats.org/officeDocument/2006/relationships/image" Target="../media/image10.png"/><Relationship Id="rId44" Type="http://schemas.openxmlformats.org/officeDocument/2006/relationships/image" Target="../media/image16.png"/><Relationship Id="rId52" Type="http://schemas.openxmlformats.org/officeDocument/2006/relationships/customXml" Target="../ink/ink2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 Id="rId22" Type="http://schemas.openxmlformats.org/officeDocument/2006/relationships/customXml" Target="../ink/ink5.xml"/><Relationship Id="rId27" Type="http://schemas.openxmlformats.org/officeDocument/2006/relationships/image" Target="../media/image8.png"/><Relationship Id="rId30" Type="http://schemas.openxmlformats.org/officeDocument/2006/relationships/customXml" Target="../ink/ink9.xml"/><Relationship Id="rId35" Type="http://schemas.openxmlformats.org/officeDocument/2006/relationships/image" Target="../media/image12.png"/><Relationship Id="rId43" Type="http://schemas.openxmlformats.org/officeDocument/2006/relationships/customXml" Target="../ink/ink16.xml"/><Relationship Id="rId48" Type="http://schemas.openxmlformats.org/officeDocument/2006/relationships/image" Target="../media/image18.png"/><Relationship Id="rId8" Type="http://schemas.openxmlformats.org/officeDocument/2006/relationships/slideLayout" Target="../slideLayouts/slideLayout8.xml"/><Relationship Id="rId51" Type="http://schemas.openxmlformats.org/officeDocument/2006/relationships/image" Target="../media/image19.png"/><Relationship Id="rId3" Type="http://schemas.openxmlformats.org/officeDocument/2006/relationships/slideLayout" Target="../slideLayouts/slideLayout3.xml"/><Relationship Id="rId12" Type="http://schemas.openxmlformats.org/officeDocument/2006/relationships/theme" Target="../theme/theme1.xml"/><Relationship Id="rId17" Type="http://schemas.openxmlformats.org/officeDocument/2006/relationships/image" Target="../media/image3.png"/><Relationship Id="rId25" Type="http://schemas.openxmlformats.org/officeDocument/2006/relationships/image" Target="../media/image7.png"/><Relationship Id="rId33" Type="http://schemas.openxmlformats.org/officeDocument/2006/relationships/image" Target="../media/image11.png"/><Relationship Id="rId38" Type="http://schemas.openxmlformats.org/officeDocument/2006/relationships/image" Target="../media/image13.png"/><Relationship Id="rId46" Type="http://schemas.openxmlformats.org/officeDocument/2006/relationships/image" Target="../media/image17.png"/><Relationship Id="rId20" Type="http://schemas.openxmlformats.org/officeDocument/2006/relationships/customXml" Target="../ink/ink4.xml"/><Relationship Id="rId41" Type="http://schemas.openxmlformats.org/officeDocument/2006/relationships/customXml" Target="../ink/ink15.xml"/><Relationship Id="rId54"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image" Target="../media/image2.png"/><Relationship Id="rId23" Type="http://schemas.openxmlformats.org/officeDocument/2006/relationships/image" Target="../media/image6.png"/><Relationship Id="rId28" Type="http://schemas.openxmlformats.org/officeDocument/2006/relationships/customXml" Target="../ink/ink8.xml"/><Relationship Id="rId36" Type="http://schemas.openxmlformats.org/officeDocument/2006/relationships/customXml" Target="../ink/ink12.xml"/><Relationship Id="rId49" Type="http://schemas.openxmlformats.org/officeDocument/2006/relationships/customXml" Target="../ink/ink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9687" y="365126"/>
            <a:ext cx="65356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979686" y="1825625"/>
            <a:ext cx="653566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965461"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September 9, 2019</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5FBCA-41A7-B949-B51F-DCBF9B8DC97F}" type="slidenum">
              <a:rPr lang="en-US" smtClean="0"/>
              <a:t>‹#›</a:t>
            </a:fld>
            <a:endParaRPr lang="en-US" dirty="0"/>
          </a:p>
        </p:txBody>
      </p:sp>
      <p:sp>
        <p:nvSpPr>
          <p:cNvPr id="8" name="Rectangle 7">
            <a:extLst>
              <a:ext uri="{FF2B5EF4-FFF2-40B4-BE49-F238E27FC236}">
                <a16:creationId xmlns="" xmlns:a16="http://schemas.microsoft.com/office/drawing/2014/main" id="{E6C425CA-4C96-4CF2-97DB-54A07F3F5E43}"/>
              </a:ext>
            </a:extLst>
          </p:cNvPr>
          <p:cNvSpPr/>
          <p:nvPr userDrawn="1"/>
        </p:nvSpPr>
        <p:spPr>
          <a:xfrm>
            <a:off x="10274" y="0"/>
            <a:ext cx="1828799" cy="6858001"/>
          </a:xfrm>
          <a:prstGeom prst="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9" name="TextBox 8">
            <a:extLst>
              <a:ext uri="{FF2B5EF4-FFF2-40B4-BE49-F238E27FC236}">
                <a16:creationId xmlns="" xmlns:a16="http://schemas.microsoft.com/office/drawing/2014/main" id="{8EB4A2EA-D139-4873-8E87-D896B27A914F}"/>
              </a:ext>
            </a:extLst>
          </p:cNvPr>
          <p:cNvSpPr txBox="1"/>
          <p:nvPr userDrawn="1"/>
        </p:nvSpPr>
        <p:spPr>
          <a:xfrm>
            <a:off x="0" y="773139"/>
            <a:ext cx="1828799" cy="7171194"/>
          </a:xfrm>
          <a:prstGeom prst="rect">
            <a:avLst/>
          </a:prstGeom>
          <a:noFill/>
        </p:spPr>
        <p:txBody>
          <a:bodyPr wrap="square" rtlCol="0">
            <a:spAutoFit/>
          </a:bodyPr>
          <a:lstStyle/>
          <a:p>
            <a:pPr algn="ctr"/>
            <a:r>
              <a:rPr lang="en-US" sz="2000" dirty="0">
                <a:solidFill>
                  <a:schemeClr val="bg1"/>
                </a:solidFill>
              </a:rPr>
              <a:t>Teaching with Small Boats </a:t>
            </a:r>
            <a:r>
              <a:rPr lang="en-US" sz="2000" dirty="0" smtClean="0">
                <a:solidFill>
                  <a:schemeClr val="bg1"/>
                </a:solidFill>
              </a:rPr>
              <a:t>Alliance</a:t>
            </a:r>
            <a:endParaRPr lang="en-US" dirty="0">
              <a:solidFill>
                <a:schemeClr val="bg1"/>
              </a:solidFill>
            </a:endParaRPr>
          </a:p>
          <a:p>
            <a:pPr algn="ctr"/>
            <a:r>
              <a:rPr lang="en-US" sz="2000" dirty="0">
                <a:solidFill>
                  <a:schemeClr val="bg1"/>
                </a:solidFill>
              </a:rPr>
              <a:t>2019 Conference</a:t>
            </a:r>
          </a:p>
          <a:p>
            <a:pPr algn="ctr"/>
            <a:endParaRPr lang="en-US" sz="14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rPr>
              <a:t>October </a:t>
            </a:r>
            <a:r>
              <a:rPr lang="en-US" sz="1600" dirty="0" smtClean="0">
                <a:solidFill>
                  <a:schemeClr val="bg1"/>
                </a:solidFill>
              </a:rPr>
              <a:t>11-14, 2019</a:t>
            </a:r>
            <a:endParaRPr lang="en-US" sz="16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rPr>
              <a:t>Antique Boat Museum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rPr>
              <a:t>Clayton, NY</a:t>
            </a:r>
          </a:p>
          <a:p>
            <a:pPr algn="ctr"/>
            <a:endParaRPr lang="en-US" sz="2400" dirty="0">
              <a:solidFill>
                <a:schemeClr val="bg1"/>
              </a:solidFill>
            </a:endParaRPr>
          </a:p>
          <a:p>
            <a:pPr algn="ctr"/>
            <a:endParaRPr lang="en-US" sz="2400" dirty="0">
              <a:solidFill>
                <a:schemeClr val="bg1"/>
              </a:solidFill>
            </a:endParaRPr>
          </a:p>
          <a:p>
            <a:pPr algn="ctr"/>
            <a:endParaRPr lang="en-US" sz="2400" dirty="0">
              <a:solidFill>
                <a:schemeClr val="bg1"/>
              </a:solidFill>
            </a:endParaRPr>
          </a:p>
        </p:txBody>
      </p:sp>
      <p:pic>
        <p:nvPicPr>
          <p:cNvPr id="11" name="Picture 10">
            <a:extLst>
              <a:ext uri="{FF2B5EF4-FFF2-40B4-BE49-F238E27FC236}">
                <a16:creationId xmlns="" xmlns:a16="http://schemas.microsoft.com/office/drawing/2014/main" id="{DB239AD7-1B8A-4844-BBDC-12BBB3433171}"/>
              </a:ext>
            </a:extLst>
          </p:cNvPr>
          <p:cNvPicPr>
            <a:picLocks noChangeAspect="1"/>
          </p:cNvPicPr>
          <p:nvPr userDrawn="1"/>
        </p:nvPicPr>
        <p:blipFill>
          <a:blip r:embed="rId13"/>
          <a:stretch>
            <a:fillRect/>
          </a:stretch>
        </p:blipFill>
        <p:spPr>
          <a:xfrm>
            <a:off x="71920" y="53104"/>
            <a:ext cx="1725306" cy="406863"/>
          </a:xfrm>
          <a:prstGeom prst="rect">
            <a:avLst/>
          </a:prstGeom>
        </p:spPr>
      </p:pic>
      <mc:AlternateContent xmlns:mc="http://schemas.openxmlformats.org/markup-compatibility/2006">
        <mc:Choice xmlns="" xmlns:aink="http://schemas.microsoft.com/office/drawing/2016/ink" xmlns:p14="http://schemas.microsoft.com/office/powerpoint/2010/main" Requires="p14 aink">
          <p:contentPart p14:bwMode="auto" r:id="rId14">
            <p14:nvContentPartPr>
              <p14:cNvPr id="12" name="Ink 11">
                <a:extLst>
                  <a:ext uri="{FF2B5EF4-FFF2-40B4-BE49-F238E27FC236}">
                    <a16:creationId xmlns:a16="http://schemas.microsoft.com/office/drawing/2014/main" id="{D5D10D41-B364-497B-A90B-C2DE09FCD618}"/>
                  </a:ext>
                </a:extLst>
              </p14:cNvPr>
              <p14:cNvContentPartPr/>
              <p14:nvPr userDrawn="1"/>
            </p14:nvContentPartPr>
            <p14:xfrm>
              <a:off x="2506239" y="5753184"/>
              <a:ext cx="360" cy="360"/>
            </p14:xfrm>
          </p:contentPart>
        </mc:Choice>
        <mc:Fallback>
          <p:pic>
            <p:nvPicPr>
              <p:cNvPr id="12" name="Ink 11">
                <a:extLst>
                  <a:ext uri="{FF2B5EF4-FFF2-40B4-BE49-F238E27FC236}">
                    <a16:creationId xmlns:p14="http://schemas.microsoft.com/office/powerpoint/2010/main" xmlns:aink="http://schemas.microsoft.com/office/drawing/2016/ink" xmlns="" xmlns:a16="http://schemas.microsoft.com/office/drawing/2014/main" id="{D5D10D41-B364-497B-A90B-C2DE09FCD618}"/>
                  </a:ext>
                </a:extLst>
              </p:cNvPr>
              <p:cNvPicPr/>
              <p:nvPr/>
            </p:nvPicPr>
            <p:blipFill>
              <a:blip r:embed="rId15"/>
              <a:stretch>
                <a:fillRect/>
              </a:stretch>
            </p:blipFill>
            <p:spPr>
              <a:xfrm>
                <a:off x="2488599" y="564518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16">
            <p14:nvContentPartPr>
              <p14:cNvPr id="13" name="Ink 12">
                <a:extLst>
                  <a:ext uri="{FF2B5EF4-FFF2-40B4-BE49-F238E27FC236}">
                    <a16:creationId xmlns:a16="http://schemas.microsoft.com/office/drawing/2014/main" id="{8BD9573B-E708-45A8-A60C-52B4863F72F5}"/>
                  </a:ext>
                </a:extLst>
              </p14:cNvPr>
              <p14:cNvContentPartPr/>
              <p14:nvPr userDrawn="1"/>
            </p14:nvContentPartPr>
            <p14:xfrm>
              <a:off x="883359" y="451464"/>
              <a:ext cx="360" cy="360"/>
            </p14:xfrm>
          </p:contentPart>
        </mc:Choice>
        <mc:Fallback>
          <p:pic>
            <p:nvPicPr>
              <p:cNvPr id="13" name="Ink 12">
                <a:extLst>
                  <a:ext uri="{FF2B5EF4-FFF2-40B4-BE49-F238E27FC236}">
                    <a16:creationId xmlns:p14="http://schemas.microsoft.com/office/powerpoint/2010/main" xmlns:aink="http://schemas.microsoft.com/office/drawing/2016/ink" xmlns="" xmlns:a16="http://schemas.microsoft.com/office/drawing/2014/main" id="{8BD9573B-E708-45A8-A60C-52B4863F72F5}"/>
                  </a:ext>
                </a:extLst>
              </p:cNvPr>
              <p:cNvPicPr/>
              <p:nvPr/>
            </p:nvPicPr>
            <p:blipFill>
              <a:blip r:embed="rId17"/>
              <a:stretch>
                <a:fillRect/>
              </a:stretch>
            </p:blipFill>
            <p:spPr>
              <a:xfrm>
                <a:off x="865719" y="34346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18">
            <p14:nvContentPartPr>
              <p14:cNvPr id="14" name="Ink 13">
                <a:extLst>
                  <a:ext uri="{FF2B5EF4-FFF2-40B4-BE49-F238E27FC236}">
                    <a16:creationId xmlns:a16="http://schemas.microsoft.com/office/drawing/2014/main" id="{5D44BF7B-6D0E-4542-9F79-E4800C3F3F3E}"/>
                  </a:ext>
                </a:extLst>
              </p14:cNvPr>
              <p14:cNvContentPartPr/>
              <p14:nvPr userDrawn="1"/>
            </p14:nvContentPartPr>
            <p14:xfrm>
              <a:off x="1242999" y="307464"/>
              <a:ext cx="360" cy="360"/>
            </p14:xfrm>
          </p:contentPart>
        </mc:Choice>
        <mc:Fallback>
          <p:pic>
            <p:nvPicPr>
              <p:cNvPr id="14" name="Ink 13">
                <a:extLst>
                  <a:ext uri="{FF2B5EF4-FFF2-40B4-BE49-F238E27FC236}">
                    <a16:creationId xmlns:p14="http://schemas.microsoft.com/office/powerpoint/2010/main" xmlns:aink="http://schemas.microsoft.com/office/drawing/2016/ink" xmlns="" xmlns:a16="http://schemas.microsoft.com/office/drawing/2014/main" id="{5D44BF7B-6D0E-4542-9F79-E4800C3F3F3E}"/>
                  </a:ext>
                </a:extLst>
              </p:cNvPr>
              <p:cNvPicPr/>
              <p:nvPr/>
            </p:nvPicPr>
            <p:blipFill>
              <a:blip r:embed="rId19"/>
              <a:stretch>
                <a:fillRect/>
              </a:stretch>
            </p:blipFill>
            <p:spPr>
              <a:xfrm>
                <a:off x="1224999" y="19982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0">
            <p14:nvContentPartPr>
              <p14:cNvPr id="15" name="Ink 14">
                <a:extLst>
                  <a:ext uri="{FF2B5EF4-FFF2-40B4-BE49-F238E27FC236}">
                    <a16:creationId xmlns:a16="http://schemas.microsoft.com/office/drawing/2014/main" id="{74F11915-88BA-49E5-A2A2-24558E1DAD51}"/>
                  </a:ext>
                </a:extLst>
              </p14:cNvPr>
              <p14:cNvContentPartPr/>
              <p14:nvPr userDrawn="1"/>
            </p14:nvContentPartPr>
            <p14:xfrm>
              <a:off x="1273959" y="6338904"/>
              <a:ext cx="360" cy="360"/>
            </p14:xfrm>
          </p:contentPart>
        </mc:Choice>
        <mc:Fallback>
          <p:pic>
            <p:nvPicPr>
              <p:cNvPr id="15" name="Ink 14">
                <a:extLst>
                  <a:ext uri="{FF2B5EF4-FFF2-40B4-BE49-F238E27FC236}">
                    <a16:creationId xmlns:p14="http://schemas.microsoft.com/office/powerpoint/2010/main" xmlns:aink="http://schemas.microsoft.com/office/drawing/2016/ink" xmlns="" xmlns:a16="http://schemas.microsoft.com/office/drawing/2014/main" id="{74F11915-88BA-49E5-A2A2-24558E1DAD51}"/>
                  </a:ext>
                </a:extLst>
              </p:cNvPr>
              <p:cNvPicPr/>
              <p:nvPr/>
            </p:nvPicPr>
            <p:blipFill>
              <a:blip r:embed="rId21"/>
              <a:stretch>
                <a:fillRect/>
              </a:stretch>
            </p:blipFill>
            <p:spPr>
              <a:xfrm>
                <a:off x="1255959" y="623126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2">
            <p14:nvContentPartPr>
              <p14:cNvPr id="16" name="Ink 15">
                <a:extLst>
                  <a:ext uri="{FF2B5EF4-FFF2-40B4-BE49-F238E27FC236}">
                    <a16:creationId xmlns:a16="http://schemas.microsoft.com/office/drawing/2014/main" id="{55975EF9-3D0C-4DEC-9814-29B9B233D64B}"/>
                  </a:ext>
                </a:extLst>
              </p14:cNvPr>
              <p14:cNvContentPartPr/>
              <p14:nvPr userDrawn="1"/>
            </p14:nvContentPartPr>
            <p14:xfrm>
              <a:off x="2301399" y="5876664"/>
              <a:ext cx="360" cy="360"/>
            </p14:xfrm>
          </p:contentPart>
        </mc:Choice>
        <mc:Fallback>
          <p:pic>
            <p:nvPicPr>
              <p:cNvPr id="16" name="Ink 15">
                <a:extLst>
                  <a:ext uri="{FF2B5EF4-FFF2-40B4-BE49-F238E27FC236}">
                    <a16:creationId xmlns:p14="http://schemas.microsoft.com/office/powerpoint/2010/main" xmlns:aink="http://schemas.microsoft.com/office/drawing/2016/ink" xmlns="" xmlns:a16="http://schemas.microsoft.com/office/drawing/2014/main" id="{55975EF9-3D0C-4DEC-9814-29B9B233D64B}"/>
                  </a:ext>
                </a:extLst>
              </p:cNvPr>
              <p:cNvPicPr/>
              <p:nvPr/>
            </p:nvPicPr>
            <p:blipFill>
              <a:blip r:embed="rId23"/>
              <a:stretch>
                <a:fillRect/>
              </a:stretch>
            </p:blipFill>
            <p:spPr>
              <a:xfrm>
                <a:off x="2283399" y="576866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4">
            <p14:nvContentPartPr>
              <p14:cNvPr id="17" name="Ink 16">
                <a:extLst>
                  <a:ext uri="{FF2B5EF4-FFF2-40B4-BE49-F238E27FC236}">
                    <a16:creationId xmlns:a16="http://schemas.microsoft.com/office/drawing/2014/main" id="{766573F3-AE87-4C9A-BE17-EE800099999D}"/>
                  </a:ext>
                </a:extLst>
              </p14:cNvPr>
              <p14:cNvContentPartPr/>
              <p14:nvPr userDrawn="1"/>
            </p14:nvContentPartPr>
            <p14:xfrm>
              <a:off x="-1253601" y="3389784"/>
              <a:ext cx="360" cy="360"/>
            </p14:xfrm>
          </p:contentPart>
        </mc:Choice>
        <mc:Fallback>
          <p:pic>
            <p:nvPicPr>
              <p:cNvPr id="17" name="Ink 16">
                <a:extLst>
                  <a:ext uri="{FF2B5EF4-FFF2-40B4-BE49-F238E27FC236}">
                    <a16:creationId xmlns:p14="http://schemas.microsoft.com/office/powerpoint/2010/main" xmlns:aink="http://schemas.microsoft.com/office/drawing/2016/ink" xmlns="" xmlns:a16="http://schemas.microsoft.com/office/drawing/2014/main" id="{766573F3-AE87-4C9A-BE17-EE800099999D}"/>
                  </a:ext>
                </a:extLst>
              </p:cNvPr>
              <p:cNvPicPr/>
              <p:nvPr/>
            </p:nvPicPr>
            <p:blipFill>
              <a:blip r:embed="rId25"/>
              <a:stretch>
                <a:fillRect/>
              </a:stretch>
            </p:blipFill>
            <p:spPr>
              <a:xfrm>
                <a:off x="-1271601" y="328214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6">
            <p14:nvContentPartPr>
              <p14:cNvPr id="18" name="Ink 17">
                <a:extLst>
                  <a:ext uri="{FF2B5EF4-FFF2-40B4-BE49-F238E27FC236}">
                    <a16:creationId xmlns:a16="http://schemas.microsoft.com/office/drawing/2014/main" id="{70689889-A8DC-4B7C-A2C3-BB7E4F7ED2ED}"/>
                  </a:ext>
                </a:extLst>
              </p14:cNvPr>
              <p14:cNvContentPartPr/>
              <p14:nvPr userDrawn="1"/>
            </p14:nvContentPartPr>
            <p14:xfrm>
              <a:off x="-832401" y="3040584"/>
              <a:ext cx="360" cy="360"/>
            </p14:xfrm>
          </p:contentPart>
        </mc:Choice>
        <mc:Fallback>
          <p:pic>
            <p:nvPicPr>
              <p:cNvPr id="18" name="Ink 17">
                <a:extLst>
                  <a:ext uri="{FF2B5EF4-FFF2-40B4-BE49-F238E27FC236}">
                    <a16:creationId xmlns:p14="http://schemas.microsoft.com/office/powerpoint/2010/main" xmlns:aink="http://schemas.microsoft.com/office/drawing/2016/ink" xmlns="" xmlns:a16="http://schemas.microsoft.com/office/drawing/2014/main" id="{70689889-A8DC-4B7C-A2C3-BB7E4F7ED2ED}"/>
                  </a:ext>
                </a:extLst>
              </p:cNvPr>
              <p:cNvPicPr/>
              <p:nvPr/>
            </p:nvPicPr>
            <p:blipFill>
              <a:blip r:embed="rId27"/>
              <a:stretch>
                <a:fillRect/>
              </a:stretch>
            </p:blipFill>
            <p:spPr>
              <a:xfrm>
                <a:off x="-850401" y="293258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8">
            <p14:nvContentPartPr>
              <p14:cNvPr id="19" name="Ink 18">
                <a:extLst>
                  <a:ext uri="{FF2B5EF4-FFF2-40B4-BE49-F238E27FC236}">
                    <a16:creationId xmlns:a16="http://schemas.microsoft.com/office/drawing/2014/main" id="{E4EADF36-819A-49A1-9FCB-B3F54954E3F1}"/>
                  </a:ext>
                </a:extLst>
              </p14:cNvPr>
              <p14:cNvContentPartPr/>
              <p14:nvPr userDrawn="1"/>
            </p14:nvContentPartPr>
            <p14:xfrm>
              <a:off x="-1808721" y="1520304"/>
              <a:ext cx="360" cy="360"/>
            </p14:xfrm>
          </p:contentPart>
        </mc:Choice>
        <mc:Fallback>
          <p:pic>
            <p:nvPicPr>
              <p:cNvPr id="19" name="Ink 18">
                <a:extLst>
                  <a:ext uri="{FF2B5EF4-FFF2-40B4-BE49-F238E27FC236}">
                    <a16:creationId xmlns:p14="http://schemas.microsoft.com/office/powerpoint/2010/main" xmlns:aink="http://schemas.microsoft.com/office/drawing/2016/ink" xmlns="" xmlns:a16="http://schemas.microsoft.com/office/drawing/2014/main" id="{E4EADF36-819A-49A1-9FCB-B3F54954E3F1}"/>
                  </a:ext>
                </a:extLst>
              </p:cNvPr>
              <p:cNvPicPr/>
              <p:nvPr/>
            </p:nvPicPr>
            <p:blipFill>
              <a:blip r:embed="rId29"/>
              <a:stretch>
                <a:fillRect/>
              </a:stretch>
            </p:blipFill>
            <p:spPr>
              <a:xfrm>
                <a:off x="-1826361" y="141230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0">
            <p14:nvContentPartPr>
              <p14:cNvPr id="20" name="Ink 19">
                <a:extLst>
                  <a:ext uri="{FF2B5EF4-FFF2-40B4-BE49-F238E27FC236}">
                    <a16:creationId xmlns:a16="http://schemas.microsoft.com/office/drawing/2014/main" id="{7AB10CDA-5EA0-4FA4-80E1-4C1606CEA917}"/>
                  </a:ext>
                </a:extLst>
              </p14:cNvPr>
              <p14:cNvContentPartPr/>
              <p14:nvPr userDrawn="1"/>
            </p14:nvContentPartPr>
            <p14:xfrm>
              <a:off x="-873801" y="646944"/>
              <a:ext cx="360" cy="360"/>
            </p14:xfrm>
          </p:contentPart>
        </mc:Choice>
        <mc:Fallback>
          <p:pic>
            <p:nvPicPr>
              <p:cNvPr id="20" name="Ink 19">
                <a:extLst>
                  <a:ext uri="{FF2B5EF4-FFF2-40B4-BE49-F238E27FC236}">
                    <a16:creationId xmlns:p14="http://schemas.microsoft.com/office/powerpoint/2010/main" xmlns:aink="http://schemas.microsoft.com/office/drawing/2016/ink" xmlns="" xmlns:a16="http://schemas.microsoft.com/office/drawing/2014/main" id="{7AB10CDA-5EA0-4FA4-80E1-4C1606CEA917}"/>
                  </a:ext>
                </a:extLst>
              </p:cNvPr>
              <p:cNvPicPr/>
              <p:nvPr/>
            </p:nvPicPr>
            <p:blipFill>
              <a:blip r:embed="rId31"/>
              <a:stretch>
                <a:fillRect/>
              </a:stretch>
            </p:blipFill>
            <p:spPr>
              <a:xfrm>
                <a:off x="-891801" y="53930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2">
            <p14:nvContentPartPr>
              <p14:cNvPr id="21" name="Ink 20">
                <a:extLst>
                  <a:ext uri="{FF2B5EF4-FFF2-40B4-BE49-F238E27FC236}">
                    <a16:creationId xmlns:a16="http://schemas.microsoft.com/office/drawing/2014/main" id="{94D3C724-2486-470C-90F5-C7381D3B0DA0}"/>
                  </a:ext>
                </a:extLst>
              </p14:cNvPr>
              <p14:cNvContentPartPr/>
              <p14:nvPr userDrawn="1"/>
            </p14:nvContentPartPr>
            <p14:xfrm>
              <a:off x="-1439001" y="143304"/>
              <a:ext cx="360" cy="360"/>
            </p14:xfrm>
          </p:contentPart>
        </mc:Choice>
        <mc:Fallback>
          <p:pic>
            <p:nvPicPr>
              <p:cNvPr id="21" name="Ink 20">
                <a:extLst>
                  <a:ext uri="{FF2B5EF4-FFF2-40B4-BE49-F238E27FC236}">
                    <a16:creationId xmlns:p14="http://schemas.microsoft.com/office/powerpoint/2010/main" xmlns:aink="http://schemas.microsoft.com/office/drawing/2016/ink" xmlns="" xmlns:a16="http://schemas.microsoft.com/office/drawing/2014/main" id="{94D3C724-2486-470C-90F5-C7381D3B0DA0}"/>
                  </a:ext>
                </a:extLst>
              </p:cNvPr>
              <p:cNvPicPr/>
              <p:nvPr/>
            </p:nvPicPr>
            <p:blipFill>
              <a:blip r:embed="rId33"/>
              <a:stretch>
                <a:fillRect/>
              </a:stretch>
            </p:blipFill>
            <p:spPr>
              <a:xfrm>
                <a:off x="-1456641" y="3530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4">
            <p14:nvContentPartPr>
              <p14:cNvPr id="22" name="Ink 21">
                <a:extLst>
                  <a:ext uri="{FF2B5EF4-FFF2-40B4-BE49-F238E27FC236}">
                    <a16:creationId xmlns:a16="http://schemas.microsoft.com/office/drawing/2014/main" id="{3A5F7164-89E9-435C-B127-A2F06B69712E}"/>
                  </a:ext>
                </a:extLst>
              </p14:cNvPr>
              <p14:cNvContentPartPr/>
              <p14:nvPr userDrawn="1"/>
            </p14:nvContentPartPr>
            <p14:xfrm>
              <a:off x="-1439001" y="122756"/>
              <a:ext cx="360" cy="360"/>
            </p14:xfrm>
          </p:contentPart>
        </mc:Choice>
        <mc:Fallback>
          <p:pic>
            <p:nvPicPr>
              <p:cNvPr id="22" name="Ink 21">
                <a:extLst>
                  <a:ext uri="{FF2B5EF4-FFF2-40B4-BE49-F238E27FC236}">
                    <a16:creationId xmlns:p14="http://schemas.microsoft.com/office/powerpoint/2010/main" xmlns:aink="http://schemas.microsoft.com/office/drawing/2016/ink" xmlns="" xmlns:a16="http://schemas.microsoft.com/office/drawing/2014/main" id="{3A5F7164-89E9-435C-B127-A2F06B69712E}"/>
                  </a:ext>
                </a:extLst>
              </p:cNvPr>
              <p:cNvPicPr/>
              <p:nvPr/>
            </p:nvPicPr>
            <p:blipFill>
              <a:blip r:embed="rId35"/>
              <a:stretch>
                <a:fillRect/>
              </a:stretch>
            </p:blipFill>
            <p:spPr>
              <a:xfrm>
                <a:off x="-1456641" y="1475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6">
            <p14:nvContentPartPr>
              <p14:cNvPr id="23" name="Ink 22">
                <a:extLst>
                  <a:ext uri="{FF2B5EF4-FFF2-40B4-BE49-F238E27FC236}">
                    <a16:creationId xmlns:a16="http://schemas.microsoft.com/office/drawing/2014/main" id="{FB98C806-26D7-4D4A-AF49-F8820C953DC6}"/>
                  </a:ext>
                </a:extLst>
              </p14:cNvPr>
              <p14:cNvContentPartPr/>
              <p14:nvPr userDrawn="1"/>
            </p14:nvContentPartPr>
            <p14:xfrm>
              <a:off x="-1439001" y="122756"/>
              <a:ext cx="360" cy="360"/>
            </p14:xfrm>
          </p:contentPart>
        </mc:Choice>
        <mc:Fallback>
          <p:pic>
            <p:nvPicPr>
              <p:cNvPr id="23" name="Ink 22">
                <a:extLst>
                  <a:ext uri="{FF2B5EF4-FFF2-40B4-BE49-F238E27FC236}">
                    <a16:creationId xmlns:p14="http://schemas.microsoft.com/office/powerpoint/2010/main" xmlns:aink="http://schemas.microsoft.com/office/drawing/2016/ink" xmlns="" xmlns:a16="http://schemas.microsoft.com/office/drawing/2014/main" id="{FB98C806-26D7-4D4A-AF49-F8820C953DC6}"/>
                  </a:ext>
                </a:extLst>
              </p:cNvPr>
              <p:cNvPicPr/>
              <p:nvPr/>
            </p:nvPicPr>
            <p:blipFill>
              <a:blip r:embed="rId35"/>
              <a:stretch>
                <a:fillRect/>
              </a:stretch>
            </p:blipFill>
            <p:spPr>
              <a:xfrm>
                <a:off x="-1456641" y="1475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7">
            <p14:nvContentPartPr>
              <p14:cNvPr id="24" name="Ink 23">
                <a:extLst>
                  <a:ext uri="{FF2B5EF4-FFF2-40B4-BE49-F238E27FC236}">
                    <a16:creationId xmlns:a16="http://schemas.microsoft.com/office/drawing/2014/main" id="{2360F046-B5E3-4A75-BE28-A6B7AFBBBBB2}"/>
                  </a:ext>
                </a:extLst>
              </p14:cNvPr>
              <p14:cNvContentPartPr/>
              <p14:nvPr userDrawn="1"/>
            </p14:nvContentPartPr>
            <p14:xfrm>
              <a:off x="-1439001" y="677876"/>
              <a:ext cx="360" cy="360"/>
            </p14:xfrm>
          </p:contentPart>
        </mc:Choice>
        <mc:Fallback>
          <p:pic>
            <p:nvPicPr>
              <p:cNvPr id="24" name="Ink 23">
                <a:extLst>
                  <a:ext uri="{FF2B5EF4-FFF2-40B4-BE49-F238E27FC236}">
                    <a16:creationId xmlns:p14="http://schemas.microsoft.com/office/powerpoint/2010/main" xmlns:aink="http://schemas.microsoft.com/office/drawing/2016/ink" xmlns="" xmlns:a16="http://schemas.microsoft.com/office/drawing/2014/main" id="{2360F046-B5E3-4A75-BE28-A6B7AFBBBBB2}"/>
                  </a:ext>
                </a:extLst>
              </p:cNvPr>
              <p:cNvPicPr/>
              <p:nvPr/>
            </p:nvPicPr>
            <p:blipFill>
              <a:blip r:embed="rId38"/>
              <a:stretch>
                <a:fillRect/>
              </a:stretch>
            </p:blipFill>
            <p:spPr>
              <a:xfrm>
                <a:off x="-1456641" y="56987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9">
            <p14:nvContentPartPr>
              <p14:cNvPr id="25" name="Ink 24">
                <a:extLst>
                  <a:ext uri="{FF2B5EF4-FFF2-40B4-BE49-F238E27FC236}">
                    <a16:creationId xmlns:a16="http://schemas.microsoft.com/office/drawing/2014/main" id="{9D510D91-80F5-41B7-8937-BFD2EFDBB747}"/>
                  </a:ext>
                </a:extLst>
              </p14:cNvPr>
              <p14:cNvContentPartPr/>
              <p14:nvPr userDrawn="1"/>
            </p14:nvContentPartPr>
            <p14:xfrm>
              <a:off x="-883881" y="790916"/>
              <a:ext cx="360" cy="360"/>
            </p14:xfrm>
          </p:contentPart>
        </mc:Choice>
        <mc:Fallback>
          <p:pic>
            <p:nvPicPr>
              <p:cNvPr id="25" name="Ink 24">
                <a:extLst>
                  <a:ext uri="{FF2B5EF4-FFF2-40B4-BE49-F238E27FC236}">
                    <a16:creationId xmlns:p14="http://schemas.microsoft.com/office/powerpoint/2010/main" xmlns:aink="http://schemas.microsoft.com/office/drawing/2016/ink" xmlns="" xmlns:a16="http://schemas.microsoft.com/office/drawing/2014/main" id="{9D510D91-80F5-41B7-8937-BFD2EFDBB747}"/>
                  </a:ext>
                </a:extLst>
              </p:cNvPr>
              <p:cNvPicPr/>
              <p:nvPr/>
            </p:nvPicPr>
            <p:blipFill>
              <a:blip r:embed="rId40"/>
              <a:stretch>
                <a:fillRect/>
              </a:stretch>
            </p:blipFill>
            <p:spPr>
              <a:xfrm>
                <a:off x="-901521" y="68291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1">
            <p14:nvContentPartPr>
              <p14:cNvPr id="26" name="Ink 25">
                <a:extLst>
                  <a:ext uri="{FF2B5EF4-FFF2-40B4-BE49-F238E27FC236}">
                    <a16:creationId xmlns:a16="http://schemas.microsoft.com/office/drawing/2014/main" id="{78B57379-5192-4E66-88C0-17A6B4137DE0}"/>
                  </a:ext>
                </a:extLst>
              </p14:cNvPr>
              <p14:cNvContentPartPr/>
              <p14:nvPr userDrawn="1"/>
            </p14:nvContentPartPr>
            <p14:xfrm>
              <a:off x="5958639" y="1345316"/>
              <a:ext cx="360" cy="360"/>
            </p14:xfrm>
          </p:contentPart>
        </mc:Choice>
        <mc:Fallback>
          <p:pic>
            <p:nvPicPr>
              <p:cNvPr id="26" name="Ink 25">
                <a:extLst>
                  <a:ext uri="{FF2B5EF4-FFF2-40B4-BE49-F238E27FC236}">
                    <a16:creationId xmlns:p14="http://schemas.microsoft.com/office/powerpoint/2010/main" xmlns:aink="http://schemas.microsoft.com/office/drawing/2016/ink" xmlns="" xmlns:a16="http://schemas.microsoft.com/office/drawing/2014/main" id="{78B57379-5192-4E66-88C0-17A6B4137DE0}"/>
                  </a:ext>
                </a:extLst>
              </p:cNvPr>
              <p:cNvPicPr/>
              <p:nvPr/>
            </p:nvPicPr>
            <p:blipFill>
              <a:blip r:embed="rId42"/>
              <a:stretch>
                <a:fillRect/>
              </a:stretch>
            </p:blipFill>
            <p:spPr>
              <a:xfrm>
                <a:off x="5940999" y="123731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3">
            <p14:nvContentPartPr>
              <p14:cNvPr id="27" name="Ink 26">
                <a:extLst>
                  <a:ext uri="{FF2B5EF4-FFF2-40B4-BE49-F238E27FC236}">
                    <a16:creationId xmlns:a16="http://schemas.microsoft.com/office/drawing/2014/main" id="{B2089B33-C519-4AD0-99E0-7D2E3B84A0B0}"/>
                  </a:ext>
                </a:extLst>
              </p14:cNvPr>
              <p14:cNvContentPartPr/>
              <p14:nvPr userDrawn="1"/>
            </p14:nvContentPartPr>
            <p14:xfrm>
              <a:off x="5989599" y="1601996"/>
              <a:ext cx="360" cy="360"/>
            </p14:xfrm>
          </p:contentPart>
        </mc:Choice>
        <mc:Fallback>
          <p:pic>
            <p:nvPicPr>
              <p:cNvPr id="27" name="Ink 26">
                <a:extLst>
                  <a:ext uri="{FF2B5EF4-FFF2-40B4-BE49-F238E27FC236}">
                    <a16:creationId xmlns:p14="http://schemas.microsoft.com/office/powerpoint/2010/main" xmlns:aink="http://schemas.microsoft.com/office/drawing/2016/ink" xmlns="" xmlns:a16="http://schemas.microsoft.com/office/drawing/2014/main" id="{B2089B33-C519-4AD0-99E0-7D2E3B84A0B0}"/>
                  </a:ext>
                </a:extLst>
              </p:cNvPr>
              <p:cNvPicPr/>
              <p:nvPr/>
            </p:nvPicPr>
            <p:blipFill>
              <a:blip r:embed="rId44"/>
              <a:stretch>
                <a:fillRect/>
              </a:stretch>
            </p:blipFill>
            <p:spPr>
              <a:xfrm>
                <a:off x="5971599" y="149435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5">
            <p14:nvContentPartPr>
              <p14:cNvPr id="28" name="Ink 27">
                <a:extLst>
                  <a:ext uri="{FF2B5EF4-FFF2-40B4-BE49-F238E27FC236}">
                    <a16:creationId xmlns:a16="http://schemas.microsoft.com/office/drawing/2014/main" id="{83B4DB05-4656-46D6-B746-A3ECF9EB91AF}"/>
                  </a:ext>
                </a:extLst>
              </p14:cNvPr>
              <p14:cNvContentPartPr/>
              <p14:nvPr userDrawn="1"/>
            </p14:nvContentPartPr>
            <p14:xfrm>
              <a:off x="5979159" y="1736276"/>
              <a:ext cx="360" cy="360"/>
            </p14:xfrm>
          </p:contentPart>
        </mc:Choice>
        <mc:Fallback>
          <p:pic>
            <p:nvPicPr>
              <p:cNvPr id="28" name="Ink 27">
                <a:extLst>
                  <a:ext uri="{FF2B5EF4-FFF2-40B4-BE49-F238E27FC236}">
                    <a16:creationId xmlns:p14="http://schemas.microsoft.com/office/powerpoint/2010/main" xmlns:aink="http://schemas.microsoft.com/office/drawing/2016/ink" xmlns="" xmlns:a16="http://schemas.microsoft.com/office/drawing/2014/main" id="{83B4DB05-4656-46D6-B746-A3ECF9EB91AF}"/>
                  </a:ext>
                </a:extLst>
              </p:cNvPr>
              <p:cNvPicPr/>
              <p:nvPr/>
            </p:nvPicPr>
            <p:blipFill>
              <a:blip r:embed="rId46"/>
              <a:stretch>
                <a:fillRect/>
              </a:stretch>
            </p:blipFill>
            <p:spPr>
              <a:xfrm>
                <a:off x="5961159" y="1628276"/>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7">
            <p14:nvContentPartPr>
              <p14:cNvPr id="29" name="Ink 28">
                <a:extLst>
                  <a:ext uri="{FF2B5EF4-FFF2-40B4-BE49-F238E27FC236}">
                    <a16:creationId xmlns:a16="http://schemas.microsoft.com/office/drawing/2014/main" id="{D89BFF05-09AB-4ED6-BA21-39C1E50347E8}"/>
                  </a:ext>
                </a:extLst>
              </p14:cNvPr>
              <p14:cNvContentPartPr/>
              <p14:nvPr userDrawn="1"/>
            </p14:nvContentPartPr>
            <p14:xfrm>
              <a:off x="-944640" y="3150094"/>
              <a:ext cx="360" cy="360"/>
            </p14:xfrm>
          </p:contentPart>
        </mc:Choice>
        <mc:Fallback>
          <p:pic>
            <p:nvPicPr>
              <p:cNvPr id="29" name="Ink 28">
                <a:extLst>
                  <a:ext uri="{FF2B5EF4-FFF2-40B4-BE49-F238E27FC236}">
                    <a16:creationId xmlns:p14="http://schemas.microsoft.com/office/powerpoint/2010/main" xmlns:aink="http://schemas.microsoft.com/office/drawing/2016/ink" xmlns="" xmlns:a16="http://schemas.microsoft.com/office/drawing/2014/main" id="{D89BFF05-09AB-4ED6-BA21-39C1E50347E8}"/>
                  </a:ext>
                </a:extLst>
              </p:cNvPr>
              <p:cNvPicPr/>
              <p:nvPr/>
            </p:nvPicPr>
            <p:blipFill>
              <a:blip r:embed="rId48"/>
              <a:stretch>
                <a:fillRect/>
              </a:stretch>
            </p:blipFill>
            <p:spPr>
              <a:xfrm>
                <a:off x="-962280" y="304245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9">
            <p14:nvContentPartPr>
              <p14:cNvPr id="30" name="Ink 29">
                <a:extLst>
                  <a:ext uri="{FF2B5EF4-FFF2-40B4-BE49-F238E27FC236}">
                    <a16:creationId xmlns:a16="http://schemas.microsoft.com/office/drawing/2014/main" id="{1F8CBB46-3D2C-49D6-8FB1-6C9FAC788820}"/>
                  </a:ext>
                </a:extLst>
              </p14:cNvPr>
              <p14:cNvContentPartPr/>
              <p14:nvPr userDrawn="1"/>
            </p14:nvContentPartPr>
            <p14:xfrm>
              <a:off x="-944640" y="3150094"/>
              <a:ext cx="360" cy="360"/>
            </p14:xfrm>
          </p:contentPart>
        </mc:Choice>
        <mc:Fallback>
          <p:pic>
            <p:nvPicPr>
              <p:cNvPr id="30" name="Ink 29">
                <a:extLst>
                  <a:ext uri="{FF2B5EF4-FFF2-40B4-BE49-F238E27FC236}">
                    <a16:creationId xmlns:p14="http://schemas.microsoft.com/office/powerpoint/2010/main" xmlns:aink="http://schemas.microsoft.com/office/drawing/2016/ink" xmlns="" xmlns:a16="http://schemas.microsoft.com/office/drawing/2014/main" id="{1F8CBB46-3D2C-49D6-8FB1-6C9FAC788820}"/>
                  </a:ext>
                </a:extLst>
              </p:cNvPr>
              <p:cNvPicPr/>
              <p:nvPr/>
            </p:nvPicPr>
            <p:blipFill>
              <a:blip r:embed="rId48"/>
              <a:stretch>
                <a:fillRect/>
              </a:stretch>
            </p:blipFill>
            <p:spPr>
              <a:xfrm>
                <a:off x="-962280" y="304245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0">
            <p14:nvContentPartPr>
              <p14:cNvPr id="31" name="Ink 30">
                <a:extLst>
                  <a:ext uri="{FF2B5EF4-FFF2-40B4-BE49-F238E27FC236}">
                    <a16:creationId xmlns:a16="http://schemas.microsoft.com/office/drawing/2014/main" id="{D3020EB3-1B98-4C4D-A5D4-A179A74674A9}"/>
                  </a:ext>
                </a:extLst>
              </p14:cNvPr>
              <p14:cNvContentPartPr/>
              <p14:nvPr userDrawn="1"/>
            </p14:nvContentPartPr>
            <p14:xfrm>
              <a:off x="-765360" y="3150094"/>
              <a:ext cx="360" cy="360"/>
            </p14:xfrm>
          </p:contentPart>
        </mc:Choice>
        <mc:Fallback>
          <p:pic>
            <p:nvPicPr>
              <p:cNvPr id="31" name="Ink 30">
                <a:extLst>
                  <a:ext uri="{FF2B5EF4-FFF2-40B4-BE49-F238E27FC236}">
                    <a16:creationId xmlns:p14="http://schemas.microsoft.com/office/powerpoint/2010/main" xmlns:aink="http://schemas.microsoft.com/office/drawing/2016/ink" xmlns="" xmlns:a16="http://schemas.microsoft.com/office/drawing/2014/main" id="{D3020EB3-1B98-4C4D-A5D4-A179A74674A9}"/>
                  </a:ext>
                </a:extLst>
              </p:cNvPr>
              <p:cNvPicPr/>
              <p:nvPr/>
            </p:nvPicPr>
            <p:blipFill>
              <a:blip r:embed="rId51"/>
              <a:stretch>
                <a:fillRect/>
              </a:stretch>
            </p:blipFill>
            <p:spPr>
              <a:xfrm>
                <a:off x="-783360" y="3042454"/>
                <a:ext cx="36000" cy="216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2">
            <p14:nvContentPartPr>
              <p14:cNvPr id="32" name="Ink 31">
                <a:extLst>
                  <a:ext uri="{FF2B5EF4-FFF2-40B4-BE49-F238E27FC236}">
                    <a16:creationId xmlns:a16="http://schemas.microsoft.com/office/drawing/2014/main" id="{3828D552-2106-496B-939A-AD1A1591631E}"/>
                  </a:ext>
                </a:extLst>
              </p14:cNvPr>
              <p14:cNvContentPartPr/>
              <p14:nvPr userDrawn="1"/>
            </p14:nvContentPartPr>
            <p14:xfrm>
              <a:off x="-1968480" y="2723134"/>
              <a:ext cx="360" cy="360"/>
            </p14:xfrm>
          </p:contentPart>
        </mc:Choice>
        <mc:Fallback>
          <p:pic>
            <p:nvPicPr>
              <p:cNvPr id="32" name="Ink 31">
                <a:extLst>
                  <a:ext uri="{FF2B5EF4-FFF2-40B4-BE49-F238E27FC236}">
                    <a16:creationId xmlns:p14="http://schemas.microsoft.com/office/powerpoint/2010/main" xmlns:aink="http://schemas.microsoft.com/office/drawing/2016/ink" xmlns="" xmlns:a16="http://schemas.microsoft.com/office/drawing/2014/main" id="{3828D552-2106-496B-939A-AD1A1591631E}"/>
                  </a:ext>
                </a:extLst>
              </p:cNvPr>
              <p:cNvPicPr/>
              <p:nvPr/>
            </p:nvPicPr>
            <p:blipFill>
              <a:blip r:embed="rId53"/>
              <a:stretch>
                <a:fillRect/>
              </a:stretch>
            </p:blipFill>
            <p:spPr>
              <a:xfrm>
                <a:off x="-1986120" y="2615134"/>
                <a:ext cx="36000" cy="216000"/>
              </a:xfrm>
              <a:prstGeom prst="rect">
                <a:avLst/>
              </a:prstGeom>
            </p:spPr>
          </p:pic>
        </mc:Fallback>
      </mc:AlternateContent>
      <p:pic>
        <p:nvPicPr>
          <p:cNvPr id="10" name="Picture 9" descr="A close up of a logo&#10;&#10;Description automatically generated">
            <a:extLst>
              <a:ext uri="{FF2B5EF4-FFF2-40B4-BE49-F238E27FC236}">
                <a16:creationId xmlns="" xmlns:a16="http://schemas.microsoft.com/office/drawing/2014/main" id="{1F481D2B-C268-4160-90A1-D16E8EBE218E}"/>
              </a:ext>
            </a:extLst>
          </p:cNvPr>
          <p:cNvPicPr>
            <a:picLocks noChangeAspect="1"/>
          </p:cNvPicPr>
          <p:nvPr userDrawn="1"/>
        </p:nvPicPr>
        <p:blipFill>
          <a:blip r:embed="rId54"/>
          <a:stretch>
            <a:fillRect/>
          </a:stretch>
        </p:blipFill>
        <p:spPr>
          <a:xfrm>
            <a:off x="126080" y="4465556"/>
            <a:ext cx="1597181" cy="1245801"/>
          </a:xfrm>
          <a:prstGeom prst="rect">
            <a:avLst/>
          </a:prstGeom>
        </p:spPr>
      </p:pic>
      <p:sp>
        <p:nvSpPr>
          <p:cNvPr id="7" name="Footer Placeholder 6"/>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5" name="Picture 4"/>
          <p:cNvPicPr>
            <a:picLocks noChangeAspect="1"/>
          </p:cNvPicPr>
          <p:nvPr userDrawn="1"/>
        </p:nvPicPr>
        <p:blipFill rotWithShape="1">
          <a:blip r:embed="rId55">
            <a:extLst>
              <a:ext uri="{28A0092B-C50C-407E-A947-70E740481C1C}">
                <a14:useLocalDpi xmlns:a14="http://schemas.microsoft.com/office/drawing/2010/main" val="0"/>
              </a:ext>
            </a:extLst>
          </a:blip>
          <a:srcRect l="87871"/>
          <a:stretch/>
        </p:blipFill>
        <p:spPr>
          <a:xfrm>
            <a:off x="481248" y="3390144"/>
            <a:ext cx="886847" cy="929887"/>
          </a:xfrm>
          <a:prstGeom prst="rect">
            <a:avLst/>
          </a:prstGeom>
        </p:spPr>
      </p:pic>
    </p:spTree>
    <p:extLst>
      <p:ext uri="{BB962C8B-B14F-4D97-AF65-F5344CB8AC3E}">
        <p14:creationId xmlns:p14="http://schemas.microsoft.com/office/powerpoint/2010/main" val="49725354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freyer@haylo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5250455" y="4828514"/>
            <a:ext cx="3573006" cy="1467247"/>
          </a:xfrm>
        </p:spPr>
        <p:txBody>
          <a:bodyPr>
            <a:normAutofit lnSpcReduction="10000"/>
          </a:bodyPr>
          <a:lstStyle/>
          <a:p>
            <a:pPr algn="l"/>
            <a:r>
              <a:rPr lang="en-US" sz="2000" dirty="0" smtClean="0"/>
              <a:t>Thomas Freyer AVP, CIC, CRIS</a:t>
            </a:r>
            <a:endParaRPr lang="en-US" sz="2000" dirty="0"/>
          </a:p>
          <a:p>
            <a:pPr algn="l"/>
            <a:r>
              <a:rPr lang="en-US" sz="2000" dirty="0" smtClean="0"/>
              <a:t>Haylor, Freyer &amp; Coon Inc.</a:t>
            </a:r>
          </a:p>
          <a:p>
            <a:pPr algn="l"/>
            <a:r>
              <a:rPr lang="en-US" sz="2000" dirty="0" smtClean="0">
                <a:hlinkClick r:id="rId3"/>
              </a:rPr>
              <a:t>tfreyer@haylor.com</a:t>
            </a:r>
            <a:endParaRPr lang="en-US" sz="2000" dirty="0" smtClean="0"/>
          </a:p>
          <a:p>
            <a:pPr algn="l"/>
            <a:r>
              <a:rPr lang="en-US" sz="2000" dirty="0" smtClean="0"/>
              <a:t>(315) 703-1339</a:t>
            </a:r>
            <a:endParaRPr lang="en-US" sz="2000" dirty="0"/>
          </a:p>
          <a:p>
            <a:endParaRPr lang="en-US" dirty="0"/>
          </a:p>
        </p:txBody>
      </p:sp>
      <p:sp>
        <p:nvSpPr>
          <p:cNvPr id="6" name="Date Placeholder 5"/>
          <p:cNvSpPr>
            <a:spLocks noGrp="1"/>
          </p:cNvSpPr>
          <p:nvPr>
            <p:ph type="dt" sz="half" idx="10"/>
          </p:nvPr>
        </p:nvSpPr>
        <p:spPr>
          <a:xfrm>
            <a:off x="1965461" y="6295762"/>
            <a:ext cx="2385203" cy="365125"/>
          </a:xfrm>
        </p:spPr>
        <p:txBody>
          <a:bodyPr/>
          <a:lstStyle/>
          <a:p>
            <a:r>
              <a:rPr lang="en-US" dirty="0" smtClean="0"/>
              <a:t>October 14, 2019</a:t>
            </a:r>
            <a:endParaRPr lang="en-US" dirty="0"/>
          </a:p>
        </p:txBody>
      </p:sp>
      <p:sp>
        <p:nvSpPr>
          <p:cNvPr id="8" name="Footer Placeholder 7"/>
          <p:cNvSpPr>
            <a:spLocks noGrp="1"/>
          </p:cNvSpPr>
          <p:nvPr>
            <p:ph type="ftr" sz="quarter" idx="11"/>
          </p:nvPr>
        </p:nvSpPr>
        <p:spPr/>
        <p:txBody>
          <a:bodyPr/>
          <a:lstStyle/>
          <a:p>
            <a:endParaRPr lang="en-US" sz="1000" u="sng" dirty="0"/>
          </a:p>
        </p:txBody>
      </p:sp>
      <p:sp>
        <p:nvSpPr>
          <p:cNvPr id="7" name="Slide Number Placeholder 6"/>
          <p:cNvSpPr>
            <a:spLocks noGrp="1"/>
          </p:cNvSpPr>
          <p:nvPr>
            <p:ph type="sldNum" sz="quarter" idx="12"/>
          </p:nvPr>
        </p:nvSpPr>
        <p:spPr/>
        <p:txBody>
          <a:bodyPr/>
          <a:lstStyle/>
          <a:p>
            <a:fld id="{58BED054-D6E4-C147-B0A2-81D38CC491B9}" type="slidenum">
              <a:rPr lang="en-US" smtClean="0"/>
              <a:t>1</a:t>
            </a:fld>
            <a:endParaRPr lang="en-US" dirty="0"/>
          </a:p>
        </p:txBody>
      </p:sp>
      <p:sp>
        <p:nvSpPr>
          <p:cNvPr id="4" name="TextBox 3"/>
          <p:cNvSpPr txBox="1"/>
          <p:nvPr/>
        </p:nvSpPr>
        <p:spPr>
          <a:xfrm>
            <a:off x="2114134" y="2522625"/>
            <a:ext cx="5995552" cy="646331"/>
          </a:xfrm>
          <a:prstGeom prst="rect">
            <a:avLst/>
          </a:prstGeom>
          <a:noFill/>
        </p:spPr>
        <p:txBody>
          <a:bodyPr wrap="none" rtlCol="0">
            <a:spAutoFit/>
          </a:bodyPr>
          <a:lstStyle/>
          <a:p>
            <a:pPr algn="ctr"/>
            <a:r>
              <a:rPr lang="en-US" sz="3600" dirty="0" smtClean="0"/>
              <a:t>Insurance &amp; Risk Management </a:t>
            </a:r>
            <a:endParaRPr lang="en-US" sz="3600" dirty="0"/>
          </a:p>
        </p:txBody>
      </p:sp>
    </p:spTree>
    <p:extLst>
      <p:ext uri="{BB962C8B-B14F-4D97-AF65-F5344CB8AC3E}">
        <p14:creationId xmlns:p14="http://schemas.microsoft.com/office/powerpoint/2010/main" val="3138155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Property Insurance Terminology </a:t>
            </a:r>
            <a:endParaRPr lang="en-US" sz="3200" dirty="0"/>
          </a:p>
        </p:txBody>
      </p:sp>
      <p:sp>
        <p:nvSpPr>
          <p:cNvPr id="3" name="Content Placeholder 2"/>
          <p:cNvSpPr>
            <a:spLocks noGrp="1"/>
          </p:cNvSpPr>
          <p:nvPr>
            <p:ph idx="1"/>
          </p:nvPr>
        </p:nvSpPr>
        <p:spPr/>
        <p:txBody>
          <a:bodyPr>
            <a:normAutofit/>
          </a:bodyPr>
          <a:lstStyle/>
          <a:p>
            <a:r>
              <a:rPr lang="en-US" sz="1800" u="sng" dirty="0" smtClean="0"/>
              <a:t>Coinsurance Clause</a:t>
            </a:r>
            <a:r>
              <a:rPr lang="en-US" sz="1800" dirty="0" smtClean="0"/>
              <a:t>: In property insurance, a condition of the policy requiring the insured to maintain insurance at least equal to a stipulated percentage of value in order to collect partial losses in full.  If the insurance is less than the minimum required, a penalty is applied to the amount of loss based on a proportionate formula of the amount of insurance carried divided by the amount of loss required to be carried. Usually see 80%, 90% or 100% co-insurance listed.</a:t>
            </a:r>
          </a:p>
          <a:p>
            <a:pPr marL="0" indent="0">
              <a:buNone/>
            </a:pPr>
            <a:endParaRPr lang="en-US" sz="1800" dirty="0" smtClean="0"/>
          </a:p>
          <a:p>
            <a:r>
              <a:rPr lang="en-US" sz="1800" u="sng" dirty="0" smtClean="0"/>
              <a:t>Agreed Value Clause</a:t>
            </a:r>
            <a:r>
              <a:rPr lang="en-US" sz="1800" dirty="0" smtClean="0"/>
              <a:t>:  A condition of a policy of a policy stating that the insurer agrees to waive </a:t>
            </a:r>
            <a:r>
              <a:rPr lang="en-US" sz="1800" dirty="0"/>
              <a:t>t</a:t>
            </a:r>
            <a:r>
              <a:rPr lang="en-US" sz="1800" dirty="0" smtClean="0"/>
              <a:t>he coinsurance requirement in consideration of the insured maintaining insurance for the scheduled item.</a:t>
            </a:r>
            <a:r>
              <a:rPr lang="en-US" sz="2000" dirty="0"/>
              <a:t>	</a:t>
            </a:r>
            <a:endParaRPr lang="en-US" sz="2000" dirty="0" smtClean="0"/>
          </a:p>
          <a:p>
            <a:endParaRPr lang="en-US" sz="20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10</a:t>
            </a:fld>
            <a:endParaRPr lang="en-US" dirty="0"/>
          </a:p>
        </p:txBody>
      </p:sp>
    </p:spTree>
    <p:extLst>
      <p:ext uri="{BB962C8B-B14F-4D97-AF65-F5344CB8AC3E}">
        <p14:creationId xmlns:p14="http://schemas.microsoft.com/office/powerpoint/2010/main" val="2673185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Co-Insurance Loss Scenario</a:t>
            </a:r>
            <a:endParaRPr lang="en-US" sz="3200" dirty="0"/>
          </a:p>
        </p:txBody>
      </p:sp>
      <p:sp>
        <p:nvSpPr>
          <p:cNvPr id="3" name="Content Placeholder 2"/>
          <p:cNvSpPr>
            <a:spLocks noGrp="1"/>
          </p:cNvSpPr>
          <p:nvPr>
            <p:ph idx="1"/>
          </p:nvPr>
        </p:nvSpPr>
        <p:spPr/>
        <p:txBody>
          <a:bodyPr>
            <a:noAutofit/>
          </a:bodyPr>
          <a:lstStyle/>
          <a:p>
            <a:r>
              <a:rPr lang="en-US" sz="1600" dirty="0" smtClean="0"/>
              <a:t> A business has their </a:t>
            </a:r>
            <a:r>
              <a:rPr lang="en-US" sz="1600" dirty="0"/>
              <a:t>building limit </a:t>
            </a:r>
            <a:r>
              <a:rPr lang="en-US" sz="1600" dirty="0" smtClean="0"/>
              <a:t>insured at only </a:t>
            </a:r>
            <a:r>
              <a:rPr lang="en-US" sz="1600" dirty="0"/>
              <a:t>$45,000</a:t>
            </a:r>
          </a:p>
          <a:p>
            <a:r>
              <a:rPr lang="en-US" sz="1600" dirty="0"/>
              <a:t>The </a:t>
            </a:r>
            <a:r>
              <a:rPr lang="en-US" sz="1600" dirty="0" smtClean="0"/>
              <a:t>RC value </a:t>
            </a:r>
            <a:r>
              <a:rPr lang="en-US" sz="1600" dirty="0"/>
              <a:t>of the building at the time of loss is $100,000</a:t>
            </a:r>
          </a:p>
          <a:p>
            <a:r>
              <a:rPr lang="en-US" sz="1600" dirty="0"/>
              <a:t>The coinsurance percentage is 90%</a:t>
            </a:r>
          </a:p>
          <a:p>
            <a:endParaRPr lang="en-US" sz="1600" dirty="0"/>
          </a:p>
          <a:p>
            <a:r>
              <a:rPr lang="en-US" sz="1600" dirty="0"/>
              <a:t>The limit of insurance should be at least $100,000 x 90% = $90,000</a:t>
            </a:r>
          </a:p>
          <a:p>
            <a:endParaRPr lang="en-US" sz="1600" dirty="0"/>
          </a:p>
          <a:p>
            <a:r>
              <a:rPr lang="en-US" sz="1600" dirty="0"/>
              <a:t>Because the amount of insurance purchased is only 50% of the amount required ($45,000/$90,000), coverage is afforded for only 50% of the repair cost:</a:t>
            </a:r>
          </a:p>
          <a:p>
            <a:endParaRPr lang="en-US" sz="1600" dirty="0"/>
          </a:p>
          <a:p>
            <a:r>
              <a:rPr lang="en-US" sz="1600" dirty="0"/>
              <a:t>The cost to repair the covered damage is $20,000</a:t>
            </a:r>
          </a:p>
          <a:p>
            <a:r>
              <a:rPr lang="en-US" sz="1600" dirty="0"/>
              <a:t>50% of the repair cost is 20,000 x .50 is $10,000</a:t>
            </a:r>
          </a:p>
          <a:p>
            <a:r>
              <a:rPr lang="en-US" sz="1600" dirty="0"/>
              <a:t>The deductible is $500</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11</a:t>
            </a:fld>
            <a:endParaRPr lang="en-US" dirty="0"/>
          </a:p>
        </p:txBody>
      </p:sp>
    </p:spTree>
    <p:extLst>
      <p:ext uri="{BB962C8B-B14F-4D97-AF65-F5344CB8AC3E}">
        <p14:creationId xmlns:p14="http://schemas.microsoft.com/office/powerpoint/2010/main" val="2354415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Property Insurance Terminology</a:t>
            </a:r>
            <a:endParaRPr lang="en-US" sz="3200" dirty="0"/>
          </a:p>
        </p:txBody>
      </p:sp>
      <p:sp>
        <p:nvSpPr>
          <p:cNvPr id="3" name="Content Placeholder 2"/>
          <p:cNvSpPr>
            <a:spLocks noGrp="1"/>
          </p:cNvSpPr>
          <p:nvPr>
            <p:ph idx="1"/>
          </p:nvPr>
        </p:nvSpPr>
        <p:spPr/>
        <p:txBody>
          <a:bodyPr>
            <a:noAutofit/>
          </a:bodyPr>
          <a:lstStyle/>
          <a:p>
            <a:r>
              <a:rPr lang="en-US" sz="1600" u="sng" dirty="0"/>
              <a:t>Replacement Cost</a:t>
            </a:r>
            <a:r>
              <a:rPr lang="en-US" sz="1600" dirty="0"/>
              <a:t>: Protection which pays the costs to restore or replace damaged or destroyed property without deduction for depreciation. Typically want to see RC on buildings and BPP.  Actual Cash Value can be used on older properties but that does become more subjective as depreciation is utilized when </a:t>
            </a:r>
            <a:r>
              <a:rPr lang="en-US" sz="1600" dirty="0" smtClean="0"/>
              <a:t>settling </a:t>
            </a:r>
            <a:r>
              <a:rPr lang="en-US" sz="1600" dirty="0"/>
              <a:t>a claim. </a:t>
            </a:r>
          </a:p>
          <a:p>
            <a:r>
              <a:rPr lang="en-US" sz="1600" u="sng" dirty="0"/>
              <a:t>Blanket Coverage</a:t>
            </a:r>
            <a:r>
              <a:rPr lang="en-US" sz="1600" dirty="0"/>
              <a:t>: A single amount of insurance covering several items…example: one amount to cover two buildings or one building and it’s </a:t>
            </a:r>
            <a:r>
              <a:rPr lang="en-US" sz="1600" dirty="0" smtClean="0"/>
              <a:t>contents.</a:t>
            </a:r>
          </a:p>
          <a:p>
            <a:pPr marL="0" indent="0">
              <a:buNone/>
            </a:pPr>
            <a:r>
              <a:rPr lang="en-US" sz="1600" dirty="0"/>
              <a:t>	</a:t>
            </a:r>
            <a:r>
              <a:rPr lang="en-US" sz="1600" dirty="0" smtClean="0"/>
              <a:t>	Blanket  </a:t>
            </a:r>
            <a:r>
              <a:rPr lang="en-US" sz="1600" dirty="0"/>
              <a:t>Limit : 		</a:t>
            </a:r>
            <a:endParaRPr lang="en-US" sz="1600" dirty="0" smtClean="0"/>
          </a:p>
          <a:p>
            <a:pPr marL="0" indent="0">
              <a:buNone/>
            </a:pPr>
            <a:r>
              <a:rPr lang="en-US" sz="1600" dirty="0"/>
              <a:t>	</a:t>
            </a:r>
            <a:r>
              <a:rPr lang="en-US" sz="1600" dirty="0" smtClean="0"/>
              <a:t>	Building </a:t>
            </a:r>
            <a:r>
              <a:rPr lang="en-US" sz="1600" dirty="0"/>
              <a:t>1- $1M / BPP $500K		</a:t>
            </a:r>
            <a:r>
              <a:rPr lang="en-US" sz="1600" dirty="0" smtClean="0"/>
              <a:t>		Building 2- </a:t>
            </a:r>
            <a:r>
              <a:rPr lang="en-US" sz="1600" dirty="0"/>
              <a:t>$500K / BPP $250K</a:t>
            </a:r>
          </a:p>
          <a:p>
            <a:pPr marL="0" indent="0">
              <a:buNone/>
            </a:pPr>
            <a:r>
              <a:rPr lang="en-US" sz="1600" dirty="0"/>
              <a:t>		</a:t>
            </a:r>
            <a:r>
              <a:rPr lang="en-US" sz="1600" dirty="0" smtClean="0"/>
              <a:t>Option 1:	Blanket </a:t>
            </a:r>
            <a:r>
              <a:rPr lang="en-US" sz="1600" dirty="0"/>
              <a:t>Building Limit of $1.5M</a:t>
            </a:r>
          </a:p>
          <a:p>
            <a:pPr marL="0" indent="0">
              <a:buNone/>
            </a:pPr>
            <a:r>
              <a:rPr lang="en-US" sz="1600" dirty="0"/>
              <a:t>		</a:t>
            </a:r>
            <a:r>
              <a:rPr lang="en-US" sz="1600" dirty="0" smtClean="0"/>
              <a:t>	Blanket </a:t>
            </a:r>
            <a:r>
              <a:rPr lang="en-US" sz="1600" dirty="0"/>
              <a:t>BPP of $</a:t>
            </a:r>
            <a:r>
              <a:rPr lang="en-US" sz="1600" dirty="0" smtClean="0"/>
              <a:t>750K</a:t>
            </a:r>
          </a:p>
          <a:p>
            <a:pPr marL="0" indent="0">
              <a:buNone/>
            </a:pPr>
            <a:r>
              <a:rPr lang="en-US" sz="1600" dirty="0"/>
              <a:t>	</a:t>
            </a:r>
            <a:r>
              <a:rPr lang="en-US" sz="1600" dirty="0" smtClean="0"/>
              <a:t>	Option 2: 	Building and BPP Limits of $2.25M</a:t>
            </a:r>
            <a:endParaRPr lang="en-US" sz="16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12</a:t>
            </a:fld>
            <a:endParaRPr lang="en-US" dirty="0"/>
          </a:p>
        </p:txBody>
      </p:sp>
    </p:spTree>
    <p:extLst>
      <p:ext uri="{BB962C8B-B14F-4D97-AF65-F5344CB8AC3E}">
        <p14:creationId xmlns:p14="http://schemas.microsoft.com/office/powerpoint/2010/main" val="1317923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Property Insurance Perils</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Property </a:t>
            </a:r>
            <a:r>
              <a:rPr lang="en-US" dirty="0"/>
              <a:t>policies can differ in terms of the </a:t>
            </a:r>
            <a:r>
              <a:rPr lang="en-US" dirty="0" smtClean="0"/>
              <a:t>perils (cause of loss) </a:t>
            </a:r>
            <a:r>
              <a:rPr lang="en-US" dirty="0"/>
              <a:t>that are covered and or excluded.</a:t>
            </a:r>
          </a:p>
          <a:p>
            <a:r>
              <a:rPr lang="en-US" dirty="0"/>
              <a:t>Basic, Broad and Special </a:t>
            </a:r>
            <a:r>
              <a:rPr lang="en-US" dirty="0" smtClean="0"/>
              <a:t>Forms are examples of commercial property forms that could be utilized.  Special Form is </a:t>
            </a:r>
            <a:r>
              <a:rPr lang="en-US" dirty="0"/>
              <a:t>the </a:t>
            </a:r>
            <a:r>
              <a:rPr lang="en-US" dirty="0" smtClean="0"/>
              <a:t>broadest </a:t>
            </a:r>
            <a:r>
              <a:rPr lang="en-US" dirty="0"/>
              <a:t>f</a:t>
            </a:r>
            <a:r>
              <a:rPr lang="en-US" dirty="0" smtClean="0"/>
              <a:t>orm available of the three.</a:t>
            </a:r>
            <a:endParaRPr lang="en-US" dirty="0"/>
          </a:p>
          <a:p>
            <a:r>
              <a:rPr lang="en-US" dirty="0"/>
              <a:t>Some examples of perils that are typically covered on a basic property form are Fire/Lighting, Smoke, Explosion, Windstorm, Vandalism, </a:t>
            </a:r>
            <a:r>
              <a:rPr lang="en-US" dirty="0" smtClean="0"/>
              <a:t>Sprinkler Leakage, Riot &amp; Civil Commotion, Sinkhole Collapse and Volcanic Action.</a:t>
            </a:r>
            <a:endParaRPr lang="en-US" dirty="0"/>
          </a:p>
          <a:p>
            <a:r>
              <a:rPr lang="en-US" dirty="0"/>
              <a:t>Flood and Earthquake are normally excluded </a:t>
            </a:r>
            <a:r>
              <a:rPr lang="en-US" dirty="0" smtClean="0"/>
              <a:t>on every property form but </a:t>
            </a:r>
            <a:r>
              <a:rPr lang="en-US" dirty="0"/>
              <a:t>can be bought back.</a:t>
            </a:r>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13</a:t>
            </a:fld>
            <a:endParaRPr lang="en-US" dirty="0"/>
          </a:p>
        </p:txBody>
      </p:sp>
    </p:spTree>
    <p:extLst>
      <p:ext uri="{BB962C8B-B14F-4D97-AF65-F5344CB8AC3E}">
        <p14:creationId xmlns:p14="http://schemas.microsoft.com/office/powerpoint/2010/main" val="2759087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Boiler &amp; Machinery / aka Equipment Breakdown</a:t>
            </a:r>
            <a:endParaRPr lang="en-US" sz="3200" dirty="0"/>
          </a:p>
        </p:txBody>
      </p:sp>
      <p:sp>
        <p:nvSpPr>
          <p:cNvPr id="3" name="Content Placeholder 2"/>
          <p:cNvSpPr>
            <a:spLocks noGrp="1"/>
          </p:cNvSpPr>
          <p:nvPr>
            <p:ph idx="1"/>
          </p:nvPr>
        </p:nvSpPr>
        <p:spPr/>
        <p:txBody>
          <a:bodyPr>
            <a:normAutofit/>
          </a:bodyPr>
          <a:lstStyle/>
          <a:p>
            <a:r>
              <a:rPr lang="en-US" sz="2400" dirty="0" smtClean="0"/>
              <a:t>B&amp;M </a:t>
            </a:r>
            <a:r>
              <a:rPr lang="en-US" sz="2400" dirty="0"/>
              <a:t>h</a:t>
            </a:r>
            <a:r>
              <a:rPr lang="en-US" sz="2400" dirty="0" smtClean="0"/>
              <a:t>as three separate parts: Damage from an accident to covered items, damage to the other property of the insured caused by accident to the items covered and loss of income due to damage to the items covered and/or damage to other insured property.  The items covered consist of boilers and other heating devices. Most machinery and equipment, including electronic devices can also be included.</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14</a:t>
            </a:fld>
            <a:endParaRPr lang="en-US" dirty="0"/>
          </a:p>
        </p:txBody>
      </p:sp>
    </p:spTree>
    <p:extLst>
      <p:ext uri="{BB962C8B-B14F-4D97-AF65-F5344CB8AC3E}">
        <p14:creationId xmlns:p14="http://schemas.microsoft.com/office/powerpoint/2010/main" val="3659628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1305" y="302780"/>
            <a:ext cx="6535662" cy="1325563"/>
          </a:xfrm>
        </p:spPr>
        <p:txBody>
          <a:bodyPr>
            <a:normAutofit/>
          </a:bodyPr>
          <a:lstStyle/>
          <a:p>
            <a:r>
              <a:rPr lang="en-US" sz="3200" dirty="0" smtClean="0"/>
              <a:t>Business Income &amp; Extra Expense</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dirty="0"/>
              <a:t>time element coverage which pays for loss of earnings or income when business operations are interrupted, curtailed or suspended due to a property loss as a result of an insured cause of </a:t>
            </a:r>
            <a:r>
              <a:rPr lang="en-US" dirty="0" smtClean="0"/>
              <a:t>loss. It also includes reimbursement for continuing expenses.</a:t>
            </a:r>
            <a:endParaRPr lang="en-US" dirty="0"/>
          </a:p>
          <a:p>
            <a:r>
              <a:rPr lang="en-US" dirty="0" smtClean="0"/>
              <a:t>This can dramatically affect </a:t>
            </a:r>
            <a:r>
              <a:rPr lang="en-US" dirty="0"/>
              <a:t>a retail organization that has ticket sales, events, that would be interrupted should they encounter a covered loss like a </a:t>
            </a:r>
            <a:r>
              <a:rPr lang="en-US" dirty="0" smtClean="0"/>
              <a:t>fire.</a:t>
            </a:r>
          </a:p>
          <a:p>
            <a:r>
              <a:rPr lang="en-US" dirty="0" smtClean="0"/>
              <a:t>Need </a:t>
            </a:r>
            <a:r>
              <a:rPr lang="en-US" dirty="0"/>
              <a:t>to examine </a:t>
            </a:r>
            <a:r>
              <a:rPr lang="en-US" dirty="0" smtClean="0"/>
              <a:t>the set </a:t>
            </a:r>
            <a:r>
              <a:rPr lang="en-US" dirty="0"/>
              <a:t>limit </a:t>
            </a:r>
            <a:r>
              <a:rPr lang="en-US" dirty="0" smtClean="0"/>
              <a:t>every two-years at minimum </a:t>
            </a:r>
            <a:r>
              <a:rPr lang="en-US" dirty="0"/>
              <a:t>by doing a business income </a:t>
            </a:r>
            <a:r>
              <a:rPr lang="en-US" dirty="0" smtClean="0"/>
              <a:t>worksheet.  This will allow you </a:t>
            </a:r>
            <a:r>
              <a:rPr lang="en-US" dirty="0"/>
              <a:t>can </a:t>
            </a:r>
            <a:r>
              <a:rPr lang="en-US" dirty="0" smtClean="0"/>
              <a:t>have </a:t>
            </a:r>
            <a:r>
              <a:rPr lang="en-US" dirty="0"/>
              <a:t>a </a:t>
            </a:r>
            <a:r>
              <a:rPr lang="en-US" dirty="0" smtClean="0"/>
              <a:t>BI/EE limit </a:t>
            </a:r>
            <a:r>
              <a:rPr lang="en-US" dirty="0"/>
              <a:t>that works for your </a:t>
            </a:r>
            <a:r>
              <a:rPr lang="en-US" dirty="0" smtClean="0"/>
              <a:t>organization based upon the period of restoration.</a:t>
            </a:r>
            <a:endParaRPr lang="en-US" dirty="0"/>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15</a:t>
            </a:fld>
            <a:endParaRPr lang="en-US" dirty="0"/>
          </a:p>
        </p:txBody>
      </p:sp>
    </p:spTree>
    <p:extLst>
      <p:ext uri="{BB962C8B-B14F-4D97-AF65-F5344CB8AC3E}">
        <p14:creationId xmlns:p14="http://schemas.microsoft.com/office/powerpoint/2010/main" val="2629571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88" y="295853"/>
            <a:ext cx="6535662" cy="1325563"/>
          </a:xfrm>
        </p:spPr>
        <p:txBody>
          <a:bodyPr>
            <a:normAutofit/>
          </a:bodyPr>
          <a:lstStyle/>
          <a:p>
            <a:endParaRPr lang="en-US" sz="32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16</a:t>
            </a:fld>
            <a:endParaRPr lang="en-US"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40398" y="990600"/>
            <a:ext cx="4147440" cy="52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9213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General Liability Insurance &amp; A&amp;M</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A form of insurance sold to  businesses to indemnify the business for third party liability claims due to negligence which resulted in bodily injury or property damage to another party.  Coverages can include premise and operations liability for onsite and jobsite accidents and products liability claims for products that injure third parties.  Most businesses carry general liability insurance with $1M occurrence/$2M aggregate.</a:t>
            </a:r>
          </a:p>
          <a:p>
            <a:r>
              <a:rPr lang="en-US" dirty="0" smtClean="0"/>
              <a:t>Abuse &amp; Molestation (A&amp;M) and Liquor Liability can be added by endorsement or with a separate policy.</a:t>
            </a:r>
            <a:endParaRPr lang="en-US" dirty="0"/>
          </a:p>
          <a:p>
            <a:r>
              <a:rPr lang="en-US" dirty="0" smtClean="0"/>
              <a:t>Abuse and Molestation: Physical </a:t>
            </a:r>
            <a:r>
              <a:rPr lang="en-US" dirty="0"/>
              <a:t>and sexual abuse insurance is insurance coverage that protects against losses related to lawsuits arising from claims of physical and/or sexual</a:t>
            </a:r>
            <a:r>
              <a:rPr lang="en-US" b="1" dirty="0"/>
              <a:t> </a:t>
            </a:r>
            <a:r>
              <a:rPr lang="en-US" dirty="0"/>
              <a:t>abuse. This abuse can include molestation, physical blows, inappropriate touching, and more.</a:t>
            </a:r>
            <a:endParaRPr lang="en-US" dirty="0" smtClean="0"/>
          </a:p>
          <a:p>
            <a:pPr marL="0" indent="0">
              <a:buNone/>
            </a:pPr>
            <a:r>
              <a:rPr lang="en-US" sz="2600" dirty="0"/>
              <a:t>	</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17</a:t>
            </a:fld>
            <a:endParaRPr lang="en-US" dirty="0"/>
          </a:p>
        </p:txBody>
      </p:sp>
    </p:spTree>
    <p:extLst>
      <p:ext uri="{BB962C8B-B14F-4D97-AF65-F5344CB8AC3E}">
        <p14:creationId xmlns:p14="http://schemas.microsoft.com/office/powerpoint/2010/main" val="1331385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Liquor </a:t>
            </a:r>
            <a:r>
              <a:rPr lang="en-US" sz="3200" dirty="0"/>
              <a:t>Liability Insurance</a:t>
            </a:r>
          </a:p>
        </p:txBody>
      </p:sp>
      <p:sp>
        <p:nvSpPr>
          <p:cNvPr id="3" name="Content Placeholder 2"/>
          <p:cNvSpPr>
            <a:spLocks noGrp="1"/>
          </p:cNvSpPr>
          <p:nvPr>
            <p:ph idx="1"/>
          </p:nvPr>
        </p:nvSpPr>
        <p:spPr/>
        <p:txBody>
          <a:bodyPr>
            <a:normAutofit fontScale="92500"/>
          </a:bodyPr>
          <a:lstStyle/>
          <a:p>
            <a:r>
              <a:rPr lang="en-US" sz="2400" dirty="0" smtClean="0"/>
              <a:t>Liquor Liability: Coverage where the basis of legal liability is dram shop, liquor control, or alcoholic beverage law.  The laws vary, but most provide that the owner of an establishment which serves alcoholic beverages is liable for injury or damage caused by an intoxicated person if it can be established that the liquor licensee caused or contributed to the intoxication of the person.</a:t>
            </a:r>
          </a:p>
          <a:p>
            <a:r>
              <a:rPr lang="en-US" sz="2400" dirty="0" smtClean="0"/>
              <a:t>Liquor liability coverage fills the gap created by the exclusion in general liability policies applying to businesses directly involved in the sale, distribution, manufacturing or serving of alcoholic beverages.</a:t>
            </a:r>
          </a:p>
          <a:p>
            <a:pPr marL="0" indent="0">
              <a:buNone/>
            </a:pPr>
            <a:r>
              <a:rPr lang="en-US" dirty="0"/>
              <a:t> </a:t>
            </a:r>
            <a:r>
              <a:rPr lang="en-US" dirty="0" smtClean="0"/>
              <a:t>  </a:t>
            </a:r>
            <a:r>
              <a:rPr lang="en-US" sz="1800" dirty="0" smtClean="0"/>
              <a:t>Limit: $1M occurrence and you can schedule an umbrella to follow      </a:t>
            </a:r>
            <a:endParaRPr lang="en-US" sz="18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18</a:t>
            </a:fld>
            <a:endParaRPr lang="en-US" dirty="0"/>
          </a:p>
        </p:txBody>
      </p:sp>
    </p:spTree>
    <p:extLst>
      <p:ext uri="{BB962C8B-B14F-4D97-AF65-F5344CB8AC3E}">
        <p14:creationId xmlns:p14="http://schemas.microsoft.com/office/powerpoint/2010/main" val="2275633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Employee Benefits Liability </a:t>
            </a:r>
            <a:endParaRPr lang="en-US" sz="3200" dirty="0"/>
          </a:p>
        </p:txBody>
      </p:sp>
      <p:sp>
        <p:nvSpPr>
          <p:cNvPr id="3" name="Content Placeholder 2"/>
          <p:cNvSpPr>
            <a:spLocks noGrp="1"/>
          </p:cNvSpPr>
          <p:nvPr>
            <p:ph idx="1"/>
          </p:nvPr>
        </p:nvSpPr>
        <p:spPr/>
        <p:txBody>
          <a:bodyPr/>
          <a:lstStyle/>
          <a:p>
            <a:r>
              <a:rPr lang="en-US" dirty="0" smtClean="0"/>
              <a:t>This coverage addresses the requirements of businesses to provide their employees with information about the benefits available to them ie. Medical, Dental, Life, 401K.  This form provides coverage for damages that result from an employer not fulfilling the notification requirements and the employee being denied access to promised benefits.</a:t>
            </a:r>
          </a:p>
          <a:p>
            <a:pPr marL="0" indent="0">
              <a:buNone/>
            </a:pP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19</a:t>
            </a:fld>
            <a:endParaRPr lang="en-US" dirty="0"/>
          </a:p>
        </p:txBody>
      </p:sp>
    </p:spTree>
    <p:extLst>
      <p:ext uri="{BB962C8B-B14F-4D97-AF65-F5344CB8AC3E}">
        <p14:creationId xmlns:p14="http://schemas.microsoft.com/office/powerpoint/2010/main" val="1272245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October 14, 2019</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85FBCA-41A7-B949-B51F-DCBF9B8DC97F}" type="slidenum">
              <a:rPr lang="en-US" smtClean="0"/>
              <a:t>2</a:t>
            </a:fld>
            <a:endParaRPr lang="en-US" dirty="0"/>
          </a:p>
        </p:txBody>
      </p:sp>
      <p:sp>
        <p:nvSpPr>
          <p:cNvPr id="5" name="Rectangle 4"/>
          <p:cNvSpPr/>
          <p:nvPr/>
        </p:nvSpPr>
        <p:spPr>
          <a:xfrm>
            <a:off x="2346386" y="2467155"/>
            <a:ext cx="5926346" cy="3570208"/>
          </a:xfrm>
          <a:prstGeom prst="rect">
            <a:avLst/>
          </a:prstGeom>
        </p:spPr>
        <p:txBody>
          <a:bodyPr wrap="square">
            <a:spAutoFit/>
          </a:bodyPr>
          <a:lstStyle/>
          <a:p>
            <a:r>
              <a:rPr lang="en-US" b="1" dirty="0"/>
              <a:t>History</a:t>
            </a:r>
          </a:p>
          <a:p>
            <a:r>
              <a:rPr lang="en-US" sz="1600" dirty="0"/>
              <a:t>Haylor, Freyer &amp; Coon was founded in 1928 by Burnett (Barney) E. Haylor and James McLusky as a local four-person insurance agency. From these humble beginnings, Haylor has grown steadily into a national agency. Today, we are a top 100 independently owned insurance agency in the United States with a reputation as a proven leader. A lot has changed in the more than </a:t>
            </a:r>
            <a:r>
              <a:rPr lang="en-US" sz="1600" dirty="0" smtClean="0"/>
              <a:t>nine </a:t>
            </a:r>
            <a:r>
              <a:rPr lang="en-US" sz="1600" dirty="0"/>
              <a:t>decades we’ve been in </a:t>
            </a:r>
            <a:r>
              <a:rPr lang="en-US" sz="1600" dirty="0" smtClean="0">
                <a:solidFill>
                  <a:schemeClr val="tx1">
                    <a:lumMod val="85000"/>
                    <a:lumOff val="15000"/>
                  </a:schemeClr>
                </a:solidFill>
              </a:rPr>
              <a:t>business</a:t>
            </a:r>
            <a:r>
              <a:rPr lang="en-US" sz="1600" dirty="0" smtClean="0"/>
              <a:t>, </a:t>
            </a:r>
            <a:r>
              <a:rPr lang="en-US" sz="1600" dirty="0"/>
              <a:t>but our core principles remain the same. We are dedicated to the well-being of our employees, and to providing insurance and risk management solutions with distinctive and exceptional service. HF&amp;C </a:t>
            </a:r>
            <a:r>
              <a:rPr lang="en-US" sz="1600" dirty="0" smtClean="0"/>
              <a:t>continues to be a </a:t>
            </a:r>
            <a:r>
              <a:rPr lang="en-US" sz="1600" dirty="0"/>
              <a:t>proven leader in the insurance industry, with approximately 180 employees and 6 corporate offices. ISO 9001 certified by the International Standards Organization and an ESOP (Employee Stock Ownership </a:t>
            </a:r>
            <a:r>
              <a:rPr lang="en-US" sz="1600" dirty="0" smtClean="0"/>
              <a:t>Plan).</a:t>
            </a:r>
            <a:endParaRPr lang="en-US" sz="1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69272"/>
            <a:ext cx="5553614" cy="2744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4191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Protection and Indemnity</a:t>
            </a:r>
            <a:endParaRPr lang="en-US" sz="3200" dirty="0"/>
          </a:p>
        </p:txBody>
      </p:sp>
      <p:sp>
        <p:nvSpPr>
          <p:cNvPr id="3" name="Content Placeholder 2"/>
          <p:cNvSpPr>
            <a:spLocks noGrp="1"/>
          </p:cNvSpPr>
          <p:nvPr>
            <p:ph idx="1"/>
          </p:nvPr>
        </p:nvSpPr>
        <p:spPr/>
        <p:txBody>
          <a:bodyPr>
            <a:normAutofit/>
          </a:bodyPr>
          <a:lstStyle/>
          <a:p>
            <a:r>
              <a:rPr lang="en-US" sz="2400" dirty="0" smtClean="0"/>
              <a:t>Protection &amp; Indemnity coverage provides bodily injury and property damage liability protection for accidents arising from the ownership and operation of a vessel.  It is written in conjunction with Hull Coverage.  It includes liability coverage for loss of life or personal injury to guests, to swimmers and to the general public and to employees, including a hired captain and crew.</a:t>
            </a:r>
            <a:endParaRPr lang="en-US" sz="2400" dirty="0"/>
          </a:p>
          <a:p>
            <a:r>
              <a:rPr lang="en-US" sz="2400" dirty="0" smtClean="0"/>
              <a:t>Limit</a:t>
            </a:r>
            <a:r>
              <a:rPr lang="en-US" sz="2400" dirty="0"/>
              <a:t>: $1M occurrence and you can schedule an umbrella to </a:t>
            </a:r>
            <a:r>
              <a:rPr lang="en-US" sz="2400" dirty="0" smtClean="0"/>
              <a:t>follow. </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20</a:t>
            </a:fld>
            <a:endParaRPr lang="en-US" dirty="0"/>
          </a:p>
        </p:txBody>
      </p:sp>
    </p:spTree>
    <p:extLst>
      <p:ext uri="{BB962C8B-B14F-4D97-AF65-F5344CB8AC3E}">
        <p14:creationId xmlns:p14="http://schemas.microsoft.com/office/powerpoint/2010/main" val="3309073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Auto</a:t>
            </a:r>
            <a:endParaRPr lang="en-US" sz="3200" dirty="0"/>
          </a:p>
        </p:txBody>
      </p:sp>
      <p:sp>
        <p:nvSpPr>
          <p:cNvPr id="3" name="Content Placeholder 2"/>
          <p:cNvSpPr>
            <a:spLocks noGrp="1"/>
          </p:cNvSpPr>
          <p:nvPr>
            <p:ph idx="1"/>
          </p:nvPr>
        </p:nvSpPr>
        <p:spPr/>
        <p:txBody>
          <a:bodyPr>
            <a:normAutofit lnSpcReduction="10000"/>
          </a:bodyPr>
          <a:lstStyle/>
          <a:p>
            <a:r>
              <a:rPr lang="en-US" sz="2400" dirty="0" smtClean="0"/>
              <a:t>Auto Liability: Protection for loss incurred through legal liability for bodily injury and damage to property of others caused by accidents arising out of ownership, maintenance or use of an automobile.</a:t>
            </a:r>
          </a:p>
          <a:p>
            <a:r>
              <a:rPr lang="en-US" sz="2400" dirty="0" smtClean="0"/>
              <a:t>Exposures: Company owned vehicles, trailers and hired and non-owned use</a:t>
            </a:r>
            <a:r>
              <a:rPr lang="en-US" sz="2400" dirty="0"/>
              <a:t> </a:t>
            </a:r>
            <a:r>
              <a:rPr lang="en-US" sz="2400" dirty="0" smtClean="0"/>
              <a:t>with rentals or employee owned vehicles.</a:t>
            </a:r>
          </a:p>
          <a:p>
            <a:r>
              <a:rPr lang="en-US" sz="2400" dirty="0" smtClean="0"/>
              <a:t>Auto Liability Limits $1M</a:t>
            </a:r>
          </a:p>
          <a:p>
            <a:r>
              <a:rPr lang="en-US" sz="1800" dirty="0" smtClean="0"/>
              <a:t>PIP “No Fault”</a:t>
            </a:r>
          </a:p>
          <a:p>
            <a:r>
              <a:rPr lang="en-US" sz="1800" dirty="0" smtClean="0"/>
              <a:t>Comprehensive / Collision</a:t>
            </a:r>
          </a:p>
          <a:p>
            <a:r>
              <a:rPr lang="en-US" sz="1800" dirty="0" smtClean="0"/>
              <a:t>Uninsured and Underinsured Motorist</a:t>
            </a:r>
          </a:p>
          <a:p>
            <a:endParaRPr lang="en-US" sz="2400" dirty="0"/>
          </a:p>
          <a:p>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21</a:t>
            </a:fld>
            <a:endParaRPr lang="en-US" dirty="0"/>
          </a:p>
        </p:txBody>
      </p:sp>
    </p:spTree>
    <p:extLst>
      <p:ext uri="{BB962C8B-B14F-4D97-AF65-F5344CB8AC3E}">
        <p14:creationId xmlns:p14="http://schemas.microsoft.com/office/powerpoint/2010/main" val="3033982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Auto</a:t>
            </a:r>
            <a:endParaRPr lang="en-US" sz="3200" dirty="0"/>
          </a:p>
        </p:txBody>
      </p:sp>
      <p:sp>
        <p:nvSpPr>
          <p:cNvPr id="3" name="Content Placeholder 2"/>
          <p:cNvSpPr>
            <a:spLocks noGrp="1"/>
          </p:cNvSpPr>
          <p:nvPr>
            <p:ph idx="1"/>
          </p:nvPr>
        </p:nvSpPr>
        <p:spPr/>
        <p:txBody>
          <a:bodyPr>
            <a:normAutofit/>
          </a:bodyPr>
          <a:lstStyle/>
          <a:p>
            <a:pPr marL="0" indent="0">
              <a:buNone/>
            </a:pPr>
            <a:r>
              <a:rPr lang="en-US" sz="2400" dirty="0" smtClean="0"/>
              <a:t>The challenges impacting the commercial auto segment are the following:</a:t>
            </a:r>
          </a:p>
          <a:p>
            <a:pPr marL="0" indent="0">
              <a:buNone/>
            </a:pPr>
            <a:r>
              <a:rPr lang="en-US" sz="2400" dirty="0" smtClean="0"/>
              <a:t>1-Continuining shortage of experienced, skilled commercial drivers </a:t>
            </a:r>
          </a:p>
          <a:p>
            <a:pPr marL="0" indent="0">
              <a:buNone/>
            </a:pPr>
            <a:r>
              <a:rPr lang="en-US" sz="2400" dirty="0" smtClean="0"/>
              <a:t>2-Distracted driving</a:t>
            </a:r>
          </a:p>
          <a:p>
            <a:pPr marL="0" indent="0">
              <a:buNone/>
            </a:pPr>
            <a:r>
              <a:rPr lang="en-US" sz="2400" dirty="0" smtClean="0"/>
              <a:t>3-Impaired driving</a:t>
            </a:r>
          </a:p>
          <a:p>
            <a:pPr marL="0" indent="0">
              <a:buNone/>
            </a:pPr>
            <a:r>
              <a:rPr lang="en-US" sz="2400" dirty="0" smtClean="0"/>
              <a:t>4-An increasing number of aggressive drivers</a:t>
            </a:r>
          </a:p>
          <a:p>
            <a:pPr marL="0" indent="0">
              <a:buNone/>
            </a:pPr>
            <a:r>
              <a:rPr lang="en-US" sz="2400" dirty="0" smtClean="0"/>
              <a:t>5-More vehicles on the road and more miles driven</a:t>
            </a:r>
          </a:p>
          <a:p>
            <a:pPr marL="0" indent="0">
              <a:buNone/>
            </a:pPr>
            <a:r>
              <a:rPr lang="en-US" sz="2400" dirty="0" smtClean="0"/>
              <a:t>6-Unprecedented jury awards</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22</a:t>
            </a:fld>
            <a:endParaRPr lang="en-US" dirty="0"/>
          </a:p>
        </p:txBody>
      </p:sp>
    </p:spTree>
    <p:extLst>
      <p:ext uri="{BB962C8B-B14F-4D97-AF65-F5344CB8AC3E}">
        <p14:creationId xmlns:p14="http://schemas.microsoft.com/office/powerpoint/2010/main" val="393344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Marina Operators Legal Liability</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Marina operators legal liability is comparable to garagekeepers legal liability insurance for parties having custody of customers boats.  This wet marine form protects shipyards, marinas and others who service boats to the extent of their legal liability for such property in their custody.</a:t>
            </a:r>
          </a:p>
          <a:p>
            <a:r>
              <a:rPr lang="en-US" dirty="0" smtClean="0"/>
              <a:t>If boats are being sold you could need “Boat Dealers Coverage Form” which could include dealer’s truth and lending , boat dealer’s errors and omissions, false pretense coverage as well as title recovery expense.</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23</a:t>
            </a:fld>
            <a:endParaRPr lang="en-US" dirty="0"/>
          </a:p>
        </p:txBody>
      </p:sp>
    </p:spTree>
    <p:extLst>
      <p:ext uri="{BB962C8B-B14F-4D97-AF65-F5344CB8AC3E}">
        <p14:creationId xmlns:p14="http://schemas.microsoft.com/office/powerpoint/2010/main" val="1443683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Owned Boats “Hull coverage”</a:t>
            </a:r>
            <a:endParaRPr lang="en-US" sz="32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Pertains to boats be utilized on water that are also covered for physical damage.  This coverage includes the hull, machinery, fittings and other onboard equipment necessary for the safe operation and maintenance of the boat.</a:t>
            </a:r>
          </a:p>
          <a:p>
            <a:endParaRPr lang="en-US" dirty="0"/>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24</a:t>
            </a:fld>
            <a:endParaRPr lang="en-US" dirty="0"/>
          </a:p>
        </p:txBody>
      </p:sp>
    </p:spTree>
    <p:extLst>
      <p:ext uri="{BB962C8B-B14F-4D97-AF65-F5344CB8AC3E}">
        <p14:creationId xmlns:p14="http://schemas.microsoft.com/office/powerpoint/2010/main" val="2041708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Inland Marine</a:t>
            </a:r>
            <a:endParaRPr lang="en-US" sz="3200" dirty="0"/>
          </a:p>
        </p:txBody>
      </p:sp>
      <p:sp>
        <p:nvSpPr>
          <p:cNvPr id="3" name="Content Placeholder 2"/>
          <p:cNvSpPr>
            <a:spLocks noGrp="1"/>
          </p:cNvSpPr>
          <p:nvPr>
            <p:ph idx="1"/>
          </p:nvPr>
        </p:nvSpPr>
        <p:spPr/>
        <p:txBody>
          <a:bodyPr/>
          <a:lstStyle/>
          <a:p>
            <a:r>
              <a:rPr lang="en-US" dirty="0" smtClean="0"/>
              <a:t>Inland Marine is the insurance of property that is in the course of transportation or is of such a  nature that can be easily transported.</a:t>
            </a:r>
          </a:p>
          <a:p>
            <a:endParaRPr lang="en-US" dirty="0"/>
          </a:p>
          <a:p>
            <a:r>
              <a:rPr lang="en-US" dirty="0" smtClean="0"/>
              <a:t>Examples: Construction Equipment, Forklifts, Large Wedding Tent, or specialty equipment that has considerable value and could be mobilized from different locations.</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25</a:t>
            </a:fld>
            <a:endParaRPr lang="en-US" dirty="0"/>
          </a:p>
        </p:txBody>
      </p:sp>
    </p:spTree>
    <p:extLst>
      <p:ext uri="{BB962C8B-B14F-4D97-AF65-F5344CB8AC3E}">
        <p14:creationId xmlns:p14="http://schemas.microsoft.com/office/powerpoint/2010/main" val="1337902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Fine Arts</a:t>
            </a:r>
            <a:endParaRPr lang="en-US" sz="3200" dirty="0"/>
          </a:p>
        </p:txBody>
      </p:sp>
      <p:sp>
        <p:nvSpPr>
          <p:cNvPr id="3" name="Content Placeholder 2"/>
          <p:cNvSpPr>
            <a:spLocks noGrp="1"/>
          </p:cNvSpPr>
          <p:nvPr>
            <p:ph idx="1"/>
          </p:nvPr>
        </p:nvSpPr>
        <p:spPr/>
        <p:txBody>
          <a:bodyPr/>
          <a:lstStyle/>
          <a:p>
            <a:r>
              <a:rPr lang="en-US" dirty="0" smtClean="0"/>
              <a:t>Fine Arts coverage insures specified works of art, including paintings against risks of direct physical loss or damage.  Coverage applies on premise, off premise and in transit.  An exclusion for breakage is common but it can be bought back for a premium surcharge.  </a:t>
            </a:r>
          </a:p>
          <a:p>
            <a:endParaRPr lang="en-US" dirty="0"/>
          </a:p>
          <a:p>
            <a:r>
              <a:rPr lang="en-US" dirty="0" smtClean="0"/>
              <a:t>Ex: High value items on display that could be moved throughout different locations.</a:t>
            </a:r>
            <a:endParaRPr lang="en-US" dirty="0"/>
          </a:p>
        </p:txBody>
      </p:sp>
      <p:sp>
        <p:nvSpPr>
          <p:cNvPr id="4" name="Date Placeholder 3"/>
          <p:cNvSpPr>
            <a:spLocks noGrp="1"/>
          </p:cNvSpPr>
          <p:nvPr>
            <p:ph type="dt" sz="half" idx="10"/>
          </p:nvPr>
        </p:nvSpPr>
        <p:spPr>
          <a:xfrm>
            <a:off x="1979686" y="6356352"/>
            <a:ext cx="2057400" cy="365125"/>
          </a:xfrm>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26</a:t>
            </a:fld>
            <a:endParaRPr lang="en-US" dirty="0"/>
          </a:p>
        </p:txBody>
      </p:sp>
    </p:spTree>
    <p:extLst>
      <p:ext uri="{BB962C8B-B14F-4D97-AF65-F5344CB8AC3E}">
        <p14:creationId xmlns:p14="http://schemas.microsoft.com/office/powerpoint/2010/main" val="7539699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Umbrella / Bumbershoot</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Bumbershoot liability coverage is designed for businesses  whose principal exposure is ocean marine and involves the operation of vessels and use of docks.  This is a specialized form of umbrella liability insurance.  Bumbershoot coverage includes protection &amp; indemnity, collision &amp; salvage charges, and other legal and contractual liability (including employers liability under admiralty laws or longshore act), automobile liability &amp; coverage for other hazards associated with general liability insurance.</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27</a:t>
            </a:fld>
            <a:endParaRPr lang="en-US" dirty="0"/>
          </a:p>
        </p:txBody>
      </p:sp>
    </p:spTree>
    <p:extLst>
      <p:ext uri="{BB962C8B-B14F-4D97-AF65-F5344CB8AC3E}">
        <p14:creationId xmlns:p14="http://schemas.microsoft.com/office/powerpoint/2010/main" val="20639476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Crime  </a:t>
            </a:r>
            <a:endParaRPr lang="en-US" sz="3200" dirty="0"/>
          </a:p>
        </p:txBody>
      </p:sp>
      <p:sp>
        <p:nvSpPr>
          <p:cNvPr id="3" name="Content Placeholder 2"/>
          <p:cNvSpPr>
            <a:spLocks noGrp="1"/>
          </p:cNvSpPr>
          <p:nvPr>
            <p:ph idx="1"/>
          </p:nvPr>
        </p:nvSpPr>
        <p:spPr/>
        <p:txBody>
          <a:bodyPr/>
          <a:lstStyle/>
          <a:p>
            <a:r>
              <a:rPr lang="en-US" sz="2400" dirty="0" smtClean="0"/>
              <a:t>“</a:t>
            </a:r>
            <a:r>
              <a:rPr lang="en-US" sz="2400" u="sng" dirty="0" smtClean="0"/>
              <a:t>Employee Theft</a:t>
            </a:r>
            <a:r>
              <a:rPr lang="en-US" sz="2400" dirty="0" smtClean="0"/>
              <a:t>” coverage is the insuring agreement that applies to employee theft losses involving money, securities and other property.  It covers the unlawful taking of covered insured property by employees.</a:t>
            </a:r>
          </a:p>
          <a:p>
            <a:r>
              <a:rPr lang="en-US" sz="2000" dirty="0" smtClean="0"/>
              <a:t>Theft of money and securities on and off premise</a:t>
            </a:r>
          </a:p>
          <a:p>
            <a:r>
              <a:rPr lang="en-US" sz="2000" dirty="0" smtClean="0"/>
              <a:t>Fund transfer fraud coverage</a:t>
            </a:r>
          </a:p>
          <a:p>
            <a:r>
              <a:rPr lang="en-US" sz="2000" dirty="0" smtClean="0"/>
              <a:t>Forgery or alteration coverage</a:t>
            </a:r>
          </a:p>
          <a:p>
            <a:r>
              <a:rPr lang="en-US" sz="2000" dirty="0" smtClean="0"/>
              <a:t>Computer fraud coverage</a:t>
            </a:r>
          </a:p>
          <a:p>
            <a:r>
              <a:rPr lang="en-US" sz="2000" dirty="0" smtClean="0"/>
              <a:t>Inside the premise robbery or safe burglary</a:t>
            </a:r>
          </a:p>
          <a:p>
            <a:pPr marL="0" indent="0">
              <a:buNone/>
            </a:pPr>
            <a:endParaRPr lang="en-US" sz="16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28</a:t>
            </a:fld>
            <a:endParaRPr lang="en-US" dirty="0"/>
          </a:p>
        </p:txBody>
      </p:sp>
    </p:spTree>
    <p:extLst>
      <p:ext uri="{BB962C8B-B14F-4D97-AF65-F5344CB8AC3E}">
        <p14:creationId xmlns:p14="http://schemas.microsoft.com/office/powerpoint/2010/main" val="1052446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Pollution Liability Coverage</a:t>
            </a:r>
            <a:endParaRPr lang="en-US" sz="3200" dirty="0"/>
          </a:p>
        </p:txBody>
      </p:sp>
      <p:sp>
        <p:nvSpPr>
          <p:cNvPr id="3" name="Content Placeholder 2"/>
          <p:cNvSpPr>
            <a:spLocks noGrp="1"/>
          </p:cNvSpPr>
          <p:nvPr>
            <p:ph idx="1"/>
          </p:nvPr>
        </p:nvSpPr>
        <p:spPr/>
        <p:txBody>
          <a:bodyPr>
            <a:normAutofit fontScale="92500"/>
          </a:bodyPr>
          <a:lstStyle/>
          <a:p>
            <a:r>
              <a:rPr lang="en-US" sz="2400" dirty="0" smtClean="0"/>
              <a:t>The commercial general liability(CGL) policy attempts to exclude virtually all types of pollution except for that is caused by fire.  The CGL can be endorsed to buy back some or all of the excluded pollution coverage or a separate pollution coverage form can be purchased to provide insurance protection for varying degrees of pollution coverage. Several versions are available to limit coverage to specified locations or projects.</a:t>
            </a:r>
          </a:p>
          <a:p>
            <a:endParaRPr lang="en-US" sz="2400" dirty="0"/>
          </a:p>
          <a:p>
            <a:pPr marL="0" indent="0">
              <a:buNone/>
            </a:pPr>
            <a:r>
              <a:rPr lang="en-US" sz="2400" dirty="0" smtClean="0"/>
              <a:t>Where a pollution policy could be advisable: </a:t>
            </a:r>
          </a:p>
          <a:p>
            <a:pPr marL="0" indent="0">
              <a:buNone/>
            </a:pPr>
            <a:r>
              <a:rPr lang="en-US" sz="2400" dirty="0" smtClean="0"/>
              <a:t>Dock Gas Sales, Oil or Gas Tank Storage on premise.</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29</a:t>
            </a:fld>
            <a:endParaRPr lang="en-US" dirty="0"/>
          </a:p>
        </p:txBody>
      </p:sp>
    </p:spTree>
    <p:extLst>
      <p:ext uri="{BB962C8B-B14F-4D97-AF65-F5344CB8AC3E}">
        <p14:creationId xmlns:p14="http://schemas.microsoft.com/office/powerpoint/2010/main" val="3669359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October 14, 2019</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85FBCA-41A7-B949-B51F-DCBF9B8DC97F}" type="slidenum">
              <a:rPr lang="en-US" smtClean="0"/>
              <a:t>3</a:t>
            </a:fld>
            <a:endParaRPr lang="en-US" dirty="0"/>
          </a:p>
        </p:txBody>
      </p:sp>
      <p:pic>
        <p:nvPicPr>
          <p:cNvPr id="1027" name="Picture 3" descr="C:\Users\tfreyer\AppData\Local\Microsoft\Windows\Temporary Internet Files\Content.Outlook\9FR0FOTZ\IMG_14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2363" y="1309488"/>
            <a:ext cx="5955145" cy="4661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790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Employment Practice Liability</a:t>
            </a:r>
            <a:endParaRPr lang="en-US" sz="3200" dirty="0"/>
          </a:p>
        </p:txBody>
      </p:sp>
      <p:sp>
        <p:nvSpPr>
          <p:cNvPr id="3" name="Content Placeholder 2"/>
          <p:cNvSpPr>
            <a:spLocks noGrp="1"/>
          </p:cNvSpPr>
          <p:nvPr>
            <p:ph idx="1"/>
          </p:nvPr>
        </p:nvSpPr>
        <p:spPr/>
        <p:txBody>
          <a:bodyPr>
            <a:normAutofit/>
          </a:bodyPr>
          <a:lstStyle/>
          <a:p>
            <a:r>
              <a:rPr lang="en-US" dirty="0" smtClean="0"/>
              <a:t>Employment related practice coverage is available for the legal costs to defend claims against sexual harassment, wrongful termination, discrimination and some can include coverage for wage discrepancies and claims from third parties.  Most policies can offer a range of limits from $100K per claim up to several million in limits. </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30</a:t>
            </a:fld>
            <a:endParaRPr lang="en-US" dirty="0"/>
          </a:p>
        </p:txBody>
      </p:sp>
    </p:spTree>
    <p:extLst>
      <p:ext uri="{BB962C8B-B14F-4D97-AF65-F5344CB8AC3E}">
        <p14:creationId xmlns:p14="http://schemas.microsoft.com/office/powerpoint/2010/main" val="28272851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461" y="365126"/>
            <a:ext cx="6535662" cy="1325563"/>
          </a:xfrm>
        </p:spPr>
        <p:txBody>
          <a:bodyPr/>
          <a:lstStyle/>
          <a:p>
            <a:r>
              <a:rPr lang="en-US" sz="3200" dirty="0" smtClean="0"/>
              <a:t>Cyber Liability</a:t>
            </a:r>
            <a:r>
              <a:rPr lang="en-US" dirty="0" smtClean="0"/>
              <a:t> </a:t>
            </a:r>
            <a:endParaRPr lang="en-US" dirty="0"/>
          </a:p>
        </p:txBody>
      </p:sp>
      <p:sp>
        <p:nvSpPr>
          <p:cNvPr id="3" name="Content Placeholder 2"/>
          <p:cNvSpPr>
            <a:spLocks noGrp="1"/>
          </p:cNvSpPr>
          <p:nvPr>
            <p:ph idx="1"/>
          </p:nvPr>
        </p:nvSpPr>
        <p:spPr>
          <a:xfrm>
            <a:off x="1979687" y="1825625"/>
            <a:ext cx="6535663" cy="4351338"/>
          </a:xfrm>
        </p:spPr>
        <p:txBody>
          <a:bodyPr>
            <a:normAutofit/>
          </a:bodyPr>
          <a:lstStyle/>
          <a:p>
            <a:r>
              <a:rPr lang="en-US" sz="2400" dirty="0"/>
              <a:t>Data breaches exposed 4.1 billion records in the first six months of 2019 alone. </a:t>
            </a:r>
          </a:p>
          <a:p>
            <a:r>
              <a:rPr lang="en-US" sz="2400" dirty="0" smtClean="0"/>
              <a:t>A special form or separate commercial insurance policy created to protect businesses against cyber (internet) risks, such as hackers and other breaches of computer system security.</a:t>
            </a:r>
          </a:p>
          <a:p>
            <a:r>
              <a:rPr lang="en-US" sz="2400" dirty="0"/>
              <a:t>Cyber liability policies typically include various property and crime coverages. They also cover certain costs, such as notification expenses. </a:t>
            </a:r>
            <a:r>
              <a:rPr lang="en-US" sz="2400" dirty="0" smtClean="0"/>
              <a:t> </a:t>
            </a:r>
            <a:r>
              <a:rPr lang="en-US" sz="2400" dirty="0"/>
              <a:t>Loss or Damage to Electronic Data - Many policies cover losses caused by damage, theft, disruption or corruption of your electronic </a:t>
            </a:r>
            <a:r>
              <a:rPr lang="en-US" sz="2400" dirty="0" smtClean="0"/>
              <a:t>data.</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31</a:t>
            </a:fld>
            <a:endParaRPr lang="en-US" dirty="0"/>
          </a:p>
        </p:txBody>
      </p:sp>
    </p:spTree>
    <p:extLst>
      <p:ext uri="{BB962C8B-B14F-4D97-AF65-F5344CB8AC3E}">
        <p14:creationId xmlns:p14="http://schemas.microsoft.com/office/powerpoint/2010/main" val="37293942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Directors &amp; Officers </a:t>
            </a:r>
            <a:endParaRPr lang="en-US" sz="3200" dirty="0"/>
          </a:p>
        </p:txBody>
      </p:sp>
      <p:sp>
        <p:nvSpPr>
          <p:cNvPr id="3" name="Content Placeholder 2"/>
          <p:cNvSpPr>
            <a:spLocks noGrp="1"/>
          </p:cNvSpPr>
          <p:nvPr>
            <p:ph idx="1"/>
          </p:nvPr>
        </p:nvSpPr>
        <p:spPr/>
        <p:txBody>
          <a:bodyPr/>
          <a:lstStyle/>
          <a:p>
            <a:r>
              <a:rPr lang="en-US" dirty="0" smtClean="0"/>
              <a:t>D&amp;O liability coverage insures corporate directors  and officers against claims , usually brought by stockholders, alleging loss due to mismanagement.  Also covers the corporation for expenses incurred in defending lawsuits arising  from alleged wrongful acts of officers or directors.</a:t>
            </a:r>
          </a:p>
          <a:p>
            <a:r>
              <a:rPr lang="en-US" dirty="0"/>
              <a:t>   Limit: $1M occurrence </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32</a:t>
            </a:fld>
            <a:endParaRPr lang="en-US" dirty="0"/>
          </a:p>
        </p:txBody>
      </p:sp>
    </p:spTree>
    <p:extLst>
      <p:ext uri="{BB962C8B-B14F-4D97-AF65-F5344CB8AC3E}">
        <p14:creationId xmlns:p14="http://schemas.microsoft.com/office/powerpoint/2010/main" val="8097933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Worker Compensation </a:t>
            </a:r>
            <a:endParaRPr lang="en-US" sz="3200" dirty="0"/>
          </a:p>
        </p:txBody>
      </p:sp>
      <p:sp>
        <p:nvSpPr>
          <p:cNvPr id="3" name="Content Placeholder 2"/>
          <p:cNvSpPr>
            <a:spLocks noGrp="1"/>
          </p:cNvSpPr>
          <p:nvPr>
            <p:ph idx="1"/>
          </p:nvPr>
        </p:nvSpPr>
        <p:spPr/>
        <p:txBody>
          <a:bodyPr/>
          <a:lstStyle/>
          <a:p>
            <a:r>
              <a:rPr lang="en-US" dirty="0" smtClean="0"/>
              <a:t>By law, employers are required to provide coverage for on the job injuries sustained by their employees through a worker compensation policy.  Boat, yacht and marina operations with paid employees are not exempt  from this requirement.  These operations are also usually subject to the Longshoreman and Harbor Workers Compensation Act and the policy must be endorsed to cover the obligations created  and imposed on the employer by this act.</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33</a:t>
            </a:fld>
            <a:endParaRPr lang="en-US" dirty="0"/>
          </a:p>
        </p:txBody>
      </p:sp>
    </p:spTree>
    <p:extLst>
      <p:ext uri="{BB962C8B-B14F-4D97-AF65-F5344CB8AC3E}">
        <p14:creationId xmlns:p14="http://schemas.microsoft.com/office/powerpoint/2010/main" val="23679113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Disability</a:t>
            </a:r>
            <a:endParaRPr lang="en-US" sz="3200" dirty="0"/>
          </a:p>
        </p:txBody>
      </p:sp>
      <p:sp>
        <p:nvSpPr>
          <p:cNvPr id="3" name="Content Placeholder 2"/>
          <p:cNvSpPr>
            <a:spLocks noGrp="1"/>
          </p:cNvSpPr>
          <p:nvPr>
            <p:ph idx="1"/>
          </p:nvPr>
        </p:nvSpPr>
        <p:spPr/>
        <p:txBody>
          <a:bodyPr/>
          <a:lstStyle/>
          <a:p>
            <a:r>
              <a:rPr lang="en-US" dirty="0" smtClean="0"/>
              <a:t>Disability insurance is a form of health insurance which provides benefits in the form of income (usually weekly or monthly) to employees disabled by sickness or accident not related to employment. </a:t>
            </a:r>
          </a:p>
          <a:p>
            <a:r>
              <a:rPr lang="en-US" dirty="0" smtClean="0"/>
              <a:t>Some states like NY require businesses to carry policies with minimum limits should their employees get injured outside work. </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34</a:t>
            </a:fld>
            <a:endParaRPr lang="en-US" dirty="0"/>
          </a:p>
        </p:txBody>
      </p:sp>
    </p:spTree>
    <p:extLst>
      <p:ext uri="{BB962C8B-B14F-4D97-AF65-F5344CB8AC3E}">
        <p14:creationId xmlns:p14="http://schemas.microsoft.com/office/powerpoint/2010/main" val="1175034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a:t>
            </a:r>
            <a:endParaRPr lang="en-US" dirty="0"/>
          </a:p>
        </p:txBody>
      </p:sp>
      <p:sp>
        <p:nvSpPr>
          <p:cNvPr id="3" name="Content Placeholder 2"/>
          <p:cNvSpPr>
            <a:spLocks noGrp="1"/>
          </p:cNvSpPr>
          <p:nvPr>
            <p:ph idx="1"/>
          </p:nvPr>
        </p:nvSpPr>
        <p:spPr>
          <a:xfrm>
            <a:off x="1979687" y="1848329"/>
            <a:ext cx="6535663" cy="4351338"/>
          </a:xfrm>
        </p:spPr>
        <p:txBody>
          <a:bodyPr>
            <a:normAutofit/>
          </a:bodyPr>
          <a:lstStyle/>
          <a:p>
            <a:pPr marL="0" indent="0">
              <a:buNone/>
            </a:pPr>
            <a:r>
              <a:rPr lang="en-US" sz="2000" dirty="0" smtClean="0"/>
              <a:t>Risk </a:t>
            </a:r>
            <a:r>
              <a:rPr lang="en-US" sz="2000" dirty="0"/>
              <a:t>Management: “Process of managing uncertainty of exposures that affect an organization’s assets and financial statements using five steps: identification, analysis, control, financing and administration.</a:t>
            </a:r>
          </a:p>
          <a:p>
            <a:endParaRPr lang="en-US" sz="1900" dirty="0"/>
          </a:p>
          <a:p>
            <a:pPr marL="0" indent="0">
              <a:buNone/>
            </a:pPr>
            <a:r>
              <a:rPr lang="en-US" sz="1900" dirty="0" smtClean="0"/>
              <a:t>	</a:t>
            </a:r>
            <a:r>
              <a:rPr lang="en-US" sz="1800" dirty="0" smtClean="0"/>
              <a:t>The </a:t>
            </a:r>
            <a:r>
              <a:rPr lang="en-US" sz="1800" dirty="0"/>
              <a:t>focus of the process if two –fold:</a:t>
            </a:r>
          </a:p>
          <a:p>
            <a:pPr marL="0" indent="0">
              <a:buNone/>
            </a:pPr>
            <a:r>
              <a:rPr lang="en-US" sz="1800" dirty="0"/>
              <a:t>	1- Protect the assets of the organization (Property &amp; </a:t>
            </a:r>
            <a:r>
              <a:rPr lang="en-US" sz="1800" dirty="0" smtClean="0"/>
              <a:t>	Human </a:t>
            </a:r>
            <a:r>
              <a:rPr lang="en-US" sz="1800" dirty="0"/>
              <a:t>Resources)</a:t>
            </a:r>
          </a:p>
          <a:p>
            <a:pPr marL="0" indent="0">
              <a:buNone/>
            </a:pPr>
            <a:r>
              <a:rPr lang="en-US" sz="1800" dirty="0"/>
              <a:t>	2- Protect the financial statements of the </a:t>
            </a:r>
            <a:r>
              <a:rPr lang="en-US" sz="1800" dirty="0" smtClean="0"/>
              <a:t>organization</a:t>
            </a:r>
            <a:endParaRPr lang="en-US" sz="1800" dirty="0"/>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35</a:t>
            </a:fld>
            <a:endParaRPr lang="en-US" dirty="0"/>
          </a:p>
        </p:txBody>
      </p:sp>
    </p:spTree>
    <p:extLst>
      <p:ext uri="{BB962C8B-B14F-4D97-AF65-F5344CB8AC3E}">
        <p14:creationId xmlns:p14="http://schemas.microsoft.com/office/powerpoint/2010/main" val="16871315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Importance of Risk Management</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a:t>Risk management is the process of identifying possible risks, problems or disasters before they happen. This allows business owners to set up procedures to avoid the risk, minimize its impact, or at the very least help cope with its </a:t>
            </a:r>
            <a:r>
              <a:rPr lang="en-US" dirty="0" smtClean="0"/>
              <a:t>impact.</a:t>
            </a:r>
          </a:p>
          <a:p>
            <a:r>
              <a:rPr lang="en-US" dirty="0"/>
              <a:t>Risk is the main cause of uncertainty in any </a:t>
            </a:r>
            <a:r>
              <a:rPr lang="en-US" dirty="0" smtClean="0"/>
              <a:t>organization</a:t>
            </a:r>
            <a:r>
              <a:rPr lang="en-US" dirty="0"/>
              <a:t>. Thus, companies increasingly focus more on identifying risks and managing them before they even affect the business. The ability to manage risk will help companies act more confidently on future business decisions. </a:t>
            </a:r>
            <a:r>
              <a:rPr lang="en-US" dirty="0" smtClean="0"/>
              <a:t>Their </a:t>
            </a:r>
            <a:r>
              <a:rPr lang="en-US" dirty="0"/>
              <a:t>knowledge of the risks they are facing will give them various options on how to deal with potential problems.</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36</a:t>
            </a:fld>
            <a:endParaRPr lang="en-US" dirty="0"/>
          </a:p>
        </p:txBody>
      </p:sp>
    </p:spTree>
    <p:extLst>
      <p:ext uri="{BB962C8B-B14F-4D97-AF65-F5344CB8AC3E}">
        <p14:creationId xmlns:p14="http://schemas.microsoft.com/office/powerpoint/2010/main" val="35704028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Accident Prevention (Form of RM)</a:t>
            </a:r>
            <a:endParaRPr lang="en-US" sz="3200" dirty="0"/>
          </a:p>
        </p:txBody>
      </p:sp>
      <p:sp>
        <p:nvSpPr>
          <p:cNvPr id="3" name="Content Placeholder 2"/>
          <p:cNvSpPr>
            <a:spLocks noGrp="1"/>
          </p:cNvSpPr>
          <p:nvPr>
            <p:ph idx="1"/>
          </p:nvPr>
        </p:nvSpPr>
        <p:spPr/>
        <p:txBody>
          <a:bodyPr>
            <a:normAutofit/>
          </a:bodyPr>
          <a:lstStyle/>
          <a:p>
            <a:r>
              <a:rPr lang="en-US" dirty="0" smtClean="0"/>
              <a:t>All the ways and means used to avoid the occurrence of an accident or to reduce its consequences if it does not occur, such as the control of personal performance, machine performance and physical environment, including the training needed to reduce the number of accidents and cost of accidental injuries. Accident prevention is one of the less publicized functions of risk managers and insurers.</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37</a:t>
            </a:fld>
            <a:endParaRPr lang="en-US" dirty="0"/>
          </a:p>
        </p:txBody>
      </p:sp>
    </p:spTree>
    <p:extLst>
      <p:ext uri="{BB962C8B-B14F-4D97-AF65-F5344CB8AC3E}">
        <p14:creationId xmlns:p14="http://schemas.microsoft.com/office/powerpoint/2010/main" val="2521450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87" y="372053"/>
            <a:ext cx="6535662" cy="1325563"/>
          </a:xfrm>
        </p:spPr>
        <p:txBody>
          <a:bodyPr>
            <a:normAutofit/>
          </a:bodyPr>
          <a:lstStyle/>
          <a:p>
            <a:r>
              <a:rPr lang="en-US" sz="2800" dirty="0"/>
              <a:t>Five Steps of the Risk Management Process</a:t>
            </a:r>
          </a:p>
        </p:txBody>
      </p:sp>
      <p:sp>
        <p:nvSpPr>
          <p:cNvPr id="3" name="Content Placeholder 2"/>
          <p:cNvSpPr>
            <a:spLocks noGrp="1"/>
          </p:cNvSpPr>
          <p:nvPr>
            <p:ph idx="1"/>
          </p:nvPr>
        </p:nvSpPr>
        <p:spPr/>
        <p:txBody>
          <a:bodyPr/>
          <a:lstStyle/>
          <a:p>
            <a:r>
              <a:rPr lang="en-US" dirty="0"/>
              <a:t>1- Risk Identification</a:t>
            </a:r>
          </a:p>
          <a:p>
            <a:r>
              <a:rPr lang="en-US" dirty="0"/>
              <a:t>2- Risk Analysis</a:t>
            </a:r>
          </a:p>
          <a:p>
            <a:r>
              <a:rPr lang="en-US" dirty="0"/>
              <a:t>3- Risk Control </a:t>
            </a:r>
          </a:p>
          <a:p>
            <a:r>
              <a:rPr lang="en-US" dirty="0"/>
              <a:t>4- Risk Financing</a:t>
            </a:r>
          </a:p>
          <a:p>
            <a:r>
              <a:rPr lang="en-US" dirty="0"/>
              <a:t>5- Risk Administration</a:t>
            </a:r>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38</a:t>
            </a:fld>
            <a:endParaRPr lang="en-US" dirty="0"/>
          </a:p>
        </p:txBody>
      </p:sp>
    </p:spTree>
    <p:extLst>
      <p:ext uri="{BB962C8B-B14F-4D97-AF65-F5344CB8AC3E}">
        <p14:creationId xmlns:p14="http://schemas.microsoft.com/office/powerpoint/2010/main" val="24634003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Risk Identification</a:t>
            </a:r>
          </a:p>
        </p:txBody>
      </p:sp>
      <p:sp>
        <p:nvSpPr>
          <p:cNvPr id="3" name="Content Placeholder 2"/>
          <p:cNvSpPr>
            <a:spLocks noGrp="1"/>
          </p:cNvSpPr>
          <p:nvPr>
            <p:ph idx="1"/>
          </p:nvPr>
        </p:nvSpPr>
        <p:spPr/>
        <p:txBody>
          <a:bodyPr>
            <a:normAutofit fontScale="92500"/>
          </a:bodyPr>
          <a:lstStyle/>
          <a:p>
            <a:r>
              <a:rPr lang="en-US" dirty="0"/>
              <a:t>Risk Identification: The process of identifying and examining exposures of an organization.  Identification is the most important step of the risk management process because an exposure and or risk must be identified before it can be effectively analyzed, controlled or financed.</a:t>
            </a:r>
          </a:p>
          <a:p>
            <a:endParaRPr lang="en-US" dirty="0"/>
          </a:p>
          <a:p>
            <a:r>
              <a:rPr lang="en-US" dirty="0"/>
              <a:t> Four logical classifications of exposures: </a:t>
            </a:r>
            <a:r>
              <a:rPr lang="en-US" dirty="0" smtClean="0"/>
              <a:t>Property, </a:t>
            </a:r>
            <a:r>
              <a:rPr lang="en-US" dirty="0"/>
              <a:t>Human Resources, Liability and Net Income.</a:t>
            </a:r>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39</a:t>
            </a:fld>
            <a:endParaRPr lang="en-US" dirty="0"/>
          </a:p>
        </p:txBody>
      </p:sp>
    </p:spTree>
    <p:extLst>
      <p:ext uri="{BB962C8B-B14F-4D97-AF65-F5344CB8AC3E}">
        <p14:creationId xmlns:p14="http://schemas.microsoft.com/office/powerpoint/2010/main" val="3063292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Slide Number Placeholder 4"/>
          <p:cNvSpPr>
            <a:spLocks noGrp="1"/>
          </p:cNvSpPr>
          <p:nvPr>
            <p:ph type="sldNum" sz="quarter" idx="12"/>
          </p:nvPr>
        </p:nvSpPr>
        <p:spPr/>
        <p:txBody>
          <a:bodyPr/>
          <a:lstStyle/>
          <a:p>
            <a:fld id="{58BED054-D6E4-C147-B0A2-81D38CC491B9}" type="slidenum">
              <a:rPr lang="en-US" smtClean="0"/>
              <a:t>4</a:t>
            </a:fld>
            <a:endParaRPr lang="en-US" dirty="0"/>
          </a:p>
        </p:txBody>
      </p:sp>
      <p:sp>
        <p:nvSpPr>
          <p:cNvPr id="6" name="Footer Placeholder 5"/>
          <p:cNvSpPr>
            <a:spLocks noGrp="1"/>
          </p:cNvSpPr>
          <p:nvPr>
            <p:ph type="ftr" sz="quarter" idx="4294967295"/>
          </p:nvPr>
        </p:nvSpPr>
        <p:spPr/>
        <p:txBody>
          <a:bodyPr/>
          <a:lstStyle/>
          <a:p>
            <a:endParaRPr lang="en-US" sz="1000" dirty="0"/>
          </a:p>
        </p:txBody>
      </p:sp>
      <p:sp>
        <p:nvSpPr>
          <p:cNvPr id="8" name="Content Placeholder 7"/>
          <p:cNvSpPr>
            <a:spLocks noGrp="1"/>
          </p:cNvSpPr>
          <p:nvPr>
            <p:ph idx="1"/>
          </p:nvPr>
        </p:nvSpPr>
        <p:spPr/>
        <p:txBody>
          <a:bodyPr/>
          <a:lstStyle/>
          <a:p>
            <a:endParaRPr lang="en-US" dirty="0"/>
          </a:p>
        </p:txBody>
      </p:sp>
      <p:pic>
        <p:nvPicPr>
          <p:cNvPr id="1026" name="Picture 2" descr="C:\Users\tfreyer\AppData\Local\Microsoft\Windows\Temporary Internet Files\Content.Outlook\9FR0FOTZ\IMG_25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9888" y="1192108"/>
            <a:ext cx="5120640" cy="3840480"/>
          </a:xfrm>
          <a:prstGeom prst="rect">
            <a:avLst/>
          </a:prstGeom>
          <a:noFill/>
          <a:scene3d>
            <a:camera prst="orthographicFront">
              <a:rot lat="0" lon="0" rev="1620000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8038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Risk Identification</a:t>
            </a:r>
          </a:p>
        </p:txBody>
      </p:sp>
      <p:sp>
        <p:nvSpPr>
          <p:cNvPr id="3" name="Content Placeholder 2"/>
          <p:cNvSpPr>
            <a:spLocks noGrp="1"/>
          </p:cNvSpPr>
          <p:nvPr>
            <p:ph idx="1"/>
          </p:nvPr>
        </p:nvSpPr>
        <p:spPr/>
        <p:txBody>
          <a:bodyPr>
            <a:normAutofit/>
          </a:bodyPr>
          <a:lstStyle/>
          <a:p>
            <a:pPr marL="0" indent="0">
              <a:buNone/>
            </a:pPr>
            <a:r>
              <a:rPr lang="en-US" sz="2400" u="sng" dirty="0"/>
              <a:t>Methods of Exposure </a:t>
            </a:r>
            <a:r>
              <a:rPr lang="en-US" sz="2400" u="sng" dirty="0" smtClean="0"/>
              <a:t>Identification</a:t>
            </a:r>
            <a:endParaRPr lang="en-US" sz="2400" u="sng" dirty="0"/>
          </a:p>
          <a:p>
            <a:pPr marL="0" indent="0">
              <a:buNone/>
            </a:pPr>
            <a:r>
              <a:rPr lang="en-US" sz="2400" dirty="0" smtClean="0"/>
              <a:t>Insurance </a:t>
            </a:r>
            <a:r>
              <a:rPr lang="en-US" sz="2400" dirty="0"/>
              <a:t>Policy Review</a:t>
            </a:r>
          </a:p>
          <a:p>
            <a:pPr marL="0" indent="0">
              <a:buNone/>
            </a:pPr>
            <a:r>
              <a:rPr lang="en-US" sz="2400" dirty="0"/>
              <a:t>Physical Inspections</a:t>
            </a:r>
          </a:p>
          <a:p>
            <a:pPr marL="0" indent="0">
              <a:buNone/>
            </a:pPr>
            <a:r>
              <a:rPr lang="en-US" sz="2400" dirty="0"/>
              <a:t>Compliance Review</a:t>
            </a:r>
          </a:p>
          <a:p>
            <a:pPr marL="0" indent="0">
              <a:buNone/>
            </a:pPr>
            <a:r>
              <a:rPr lang="en-US" sz="2400" dirty="0"/>
              <a:t>Procedures and Policies review</a:t>
            </a:r>
          </a:p>
          <a:p>
            <a:pPr marL="0" indent="0">
              <a:buNone/>
            </a:pPr>
            <a:r>
              <a:rPr lang="en-US" sz="2400" dirty="0"/>
              <a:t>Contract Review</a:t>
            </a:r>
          </a:p>
          <a:p>
            <a:pPr marL="0" indent="0">
              <a:buNone/>
            </a:pPr>
            <a:r>
              <a:rPr lang="en-US" sz="2400" dirty="0"/>
              <a:t>Experts</a:t>
            </a:r>
          </a:p>
          <a:p>
            <a:pPr marL="0" indent="0">
              <a:buNone/>
            </a:pPr>
            <a:r>
              <a:rPr lang="en-US" sz="2400" dirty="0"/>
              <a:t>Financial Statement Analysis</a:t>
            </a:r>
          </a:p>
          <a:p>
            <a:pPr marL="0" indent="0">
              <a:buNone/>
            </a:pP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40</a:t>
            </a:fld>
            <a:endParaRPr lang="en-US" dirty="0"/>
          </a:p>
        </p:txBody>
      </p:sp>
    </p:spTree>
    <p:extLst>
      <p:ext uri="{BB962C8B-B14F-4D97-AF65-F5344CB8AC3E}">
        <p14:creationId xmlns:p14="http://schemas.microsoft.com/office/powerpoint/2010/main" val="32439978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Risk Analysis</a:t>
            </a:r>
            <a:endParaRPr lang="en-US" sz="3200" u="sng" dirty="0"/>
          </a:p>
        </p:txBody>
      </p:sp>
      <p:sp>
        <p:nvSpPr>
          <p:cNvPr id="3" name="Content Placeholder 2"/>
          <p:cNvSpPr>
            <a:spLocks noGrp="1"/>
          </p:cNvSpPr>
          <p:nvPr>
            <p:ph idx="1"/>
          </p:nvPr>
        </p:nvSpPr>
        <p:spPr>
          <a:xfrm>
            <a:off x="1979687" y="1323109"/>
            <a:ext cx="6521437" cy="4674179"/>
          </a:xfrm>
        </p:spPr>
        <p:txBody>
          <a:bodyPr>
            <a:normAutofit fontScale="92500" lnSpcReduction="20000"/>
          </a:bodyPr>
          <a:lstStyle/>
          <a:p>
            <a:r>
              <a:rPr lang="en-US" dirty="0" smtClean="0"/>
              <a:t>Risk Analysis: The assessment of the potential impact of various exposures of an organization.</a:t>
            </a:r>
          </a:p>
          <a:p>
            <a:r>
              <a:rPr lang="en-US" dirty="0" smtClean="0"/>
              <a:t>Qualitative Analysis: the “What” analysis This is used to identity and assess those loss exposures that can’t be easily measured by traditional statistical or financial methods and to understand their impact on the organization’s ultimate risks and performance.</a:t>
            </a:r>
          </a:p>
          <a:p>
            <a:r>
              <a:rPr lang="en-US" dirty="0" smtClean="0"/>
              <a:t>Identification methods should be used to analyze those qualitative risks that could have a potentially harmful impact on the organization.</a:t>
            </a: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41</a:t>
            </a:fld>
            <a:endParaRPr lang="en-US" dirty="0"/>
          </a:p>
        </p:txBody>
      </p:sp>
    </p:spTree>
    <p:extLst>
      <p:ext uri="{BB962C8B-B14F-4D97-AF65-F5344CB8AC3E}">
        <p14:creationId xmlns:p14="http://schemas.microsoft.com/office/powerpoint/2010/main" val="3873225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Risk Analysis</a:t>
            </a:r>
          </a:p>
        </p:txBody>
      </p:sp>
      <p:sp>
        <p:nvSpPr>
          <p:cNvPr id="3" name="Content Placeholder 2"/>
          <p:cNvSpPr>
            <a:spLocks noGrp="1"/>
          </p:cNvSpPr>
          <p:nvPr>
            <p:ph idx="1"/>
          </p:nvPr>
        </p:nvSpPr>
        <p:spPr>
          <a:xfrm>
            <a:off x="1965461" y="1396134"/>
            <a:ext cx="6535663" cy="4351338"/>
          </a:xfrm>
        </p:spPr>
        <p:txBody>
          <a:bodyPr>
            <a:normAutofit/>
          </a:bodyPr>
          <a:lstStyle/>
          <a:p>
            <a:r>
              <a:rPr lang="en-US" dirty="0" smtClean="0"/>
              <a:t>Quantitative Analysis- the “How Much” analysis: attempts to accurately measure risks by using acceptable traditional methodologies which calculate relative values.</a:t>
            </a:r>
          </a:p>
          <a:p>
            <a:r>
              <a:rPr lang="en-US" dirty="0" smtClean="0"/>
              <a:t>Examples- Loss projection or forecasts</a:t>
            </a:r>
          </a:p>
          <a:p>
            <a:r>
              <a:rPr lang="en-US" dirty="0" smtClean="0"/>
              <a:t>Business Income/Extra Expense Worksheet</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42</a:t>
            </a:fld>
            <a:endParaRPr lang="en-US" dirty="0"/>
          </a:p>
        </p:txBody>
      </p:sp>
    </p:spTree>
    <p:extLst>
      <p:ext uri="{BB962C8B-B14F-4D97-AF65-F5344CB8AC3E}">
        <p14:creationId xmlns:p14="http://schemas.microsoft.com/office/powerpoint/2010/main" val="5729880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Risk Control </a:t>
            </a:r>
            <a:endParaRPr lang="en-US" sz="3200" dirty="0"/>
          </a:p>
        </p:txBody>
      </p:sp>
      <p:sp>
        <p:nvSpPr>
          <p:cNvPr id="3" name="Content Placeholder 2"/>
          <p:cNvSpPr>
            <a:spLocks noGrp="1"/>
          </p:cNvSpPr>
          <p:nvPr>
            <p:ph idx="1"/>
          </p:nvPr>
        </p:nvSpPr>
        <p:spPr>
          <a:xfrm>
            <a:off x="1965461" y="1444625"/>
            <a:ext cx="6535663" cy="4351338"/>
          </a:xfrm>
        </p:spPr>
        <p:txBody>
          <a:bodyPr/>
          <a:lstStyle/>
          <a:p>
            <a:r>
              <a:rPr lang="en-US" dirty="0" smtClean="0"/>
              <a:t>Any Conscious action or inaction to minimize at the optimal cost , the probability , frequency, severity or unpredictability of loss.</a:t>
            </a:r>
          </a:p>
          <a:p>
            <a:r>
              <a:rPr lang="en-US" dirty="0" smtClean="0"/>
              <a:t>Five techniques of Pre- Loss Risk Control</a:t>
            </a:r>
          </a:p>
          <a:p>
            <a:pPr marL="0" indent="0">
              <a:buNone/>
            </a:pPr>
            <a:r>
              <a:rPr lang="en-US" dirty="0" smtClean="0"/>
              <a:t>	</a:t>
            </a:r>
            <a:r>
              <a:rPr lang="en-US" sz="2000" dirty="0" smtClean="0"/>
              <a:t>1- Avoidance</a:t>
            </a:r>
          </a:p>
          <a:p>
            <a:pPr marL="0" indent="0">
              <a:buNone/>
            </a:pPr>
            <a:r>
              <a:rPr lang="en-US" sz="2000" dirty="0"/>
              <a:t>	</a:t>
            </a:r>
            <a:r>
              <a:rPr lang="en-US" sz="2000" dirty="0" smtClean="0"/>
              <a:t>2- Prevention</a:t>
            </a:r>
          </a:p>
          <a:p>
            <a:pPr marL="0" indent="0">
              <a:buNone/>
            </a:pPr>
            <a:r>
              <a:rPr lang="en-US" sz="2000" dirty="0"/>
              <a:t>	</a:t>
            </a:r>
            <a:r>
              <a:rPr lang="en-US" sz="2000" dirty="0" smtClean="0"/>
              <a:t>3- Reduction (Pre-loss and post-loss)</a:t>
            </a:r>
          </a:p>
          <a:p>
            <a:pPr marL="0" indent="0">
              <a:buNone/>
            </a:pPr>
            <a:r>
              <a:rPr lang="en-US" sz="2000" dirty="0"/>
              <a:t>	</a:t>
            </a:r>
            <a:r>
              <a:rPr lang="en-US" sz="2000" dirty="0" smtClean="0"/>
              <a:t>4- Segregation/Separation</a:t>
            </a:r>
            <a:endParaRPr lang="en-US" sz="2000" dirty="0"/>
          </a:p>
          <a:p>
            <a:pPr marL="0" indent="0">
              <a:buNone/>
            </a:pPr>
            <a:r>
              <a:rPr lang="en-US" sz="2000" dirty="0" smtClean="0"/>
              <a:t>	5- Transfer (Contractual, physical or both)</a:t>
            </a:r>
            <a:endParaRPr lang="en-US" sz="20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43</a:t>
            </a:fld>
            <a:endParaRPr lang="en-US" dirty="0"/>
          </a:p>
        </p:txBody>
      </p:sp>
    </p:spTree>
    <p:extLst>
      <p:ext uri="{BB962C8B-B14F-4D97-AF65-F5344CB8AC3E}">
        <p14:creationId xmlns:p14="http://schemas.microsoft.com/office/powerpoint/2010/main" val="2168772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Risk Financing</a:t>
            </a:r>
            <a:endParaRPr lang="en-US" sz="3200" dirty="0"/>
          </a:p>
        </p:txBody>
      </p:sp>
      <p:sp>
        <p:nvSpPr>
          <p:cNvPr id="3" name="Content Placeholder 2"/>
          <p:cNvSpPr>
            <a:spLocks noGrp="1"/>
          </p:cNvSpPr>
          <p:nvPr>
            <p:ph idx="1"/>
          </p:nvPr>
        </p:nvSpPr>
        <p:spPr/>
        <p:txBody>
          <a:bodyPr>
            <a:normAutofit/>
          </a:bodyPr>
          <a:lstStyle/>
          <a:p>
            <a:r>
              <a:rPr lang="en-US" dirty="0" smtClean="0"/>
              <a:t>The acquisition of internal and external funds to pay losses at the most favorable cost.</a:t>
            </a:r>
            <a:endParaRPr lang="en-US" dirty="0"/>
          </a:p>
          <a:p>
            <a:pPr marL="0" indent="0">
              <a:buNone/>
            </a:pPr>
            <a:r>
              <a:rPr lang="en-US" dirty="0" smtClean="0"/>
              <a:t>1- Retain the loss: pay with internal funds</a:t>
            </a:r>
          </a:p>
          <a:p>
            <a:pPr marL="0" indent="0">
              <a:buNone/>
            </a:pPr>
            <a:r>
              <a:rPr lang="en-US" dirty="0" smtClean="0"/>
              <a:t>2- Non-insurance contractual transfer of control or responsibility for an exposure.</a:t>
            </a:r>
          </a:p>
          <a:p>
            <a:pPr marL="0" indent="0">
              <a:buNone/>
            </a:pPr>
            <a:r>
              <a:rPr lang="en-US" dirty="0" smtClean="0"/>
              <a:t>3- Utilize Insurance: equitable financing of risks, from one entity to another, in exchange for payment</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44</a:t>
            </a:fld>
            <a:endParaRPr lang="en-US" dirty="0"/>
          </a:p>
        </p:txBody>
      </p:sp>
    </p:spTree>
    <p:extLst>
      <p:ext uri="{BB962C8B-B14F-4D97-AF65-F5344CB8AC3E}">
        <p14:creationId xmlns:p14="http://schemas.microsoft.com/office/powerpoint/2010/main" val="4287890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3432" y="413617"/>
            <a:ext cx="6535662" cy="1325563"/>
          </a:xfrm>
        </p:spPr>
        <p:txBody>
          <a:bodyPr>
            <a:normAutofit/>
          </a:bodyPr>
          <a:lstStyle/>
          <a:p>
            <a:r>
              <a:rPr lang="en-US" sz="3200" dirty="0" smtClean="0"/>
              <a:t>Risk Administration</a:t>
            </a:r>
            <a:endParaRPr lang="en-US" sz="3200" dirty="0"/>
          </a:p>
        </p:txBody>
      </p:sp>
      <p:sp>
        <p:nvSpPr>
          <p:cNvPr id="3" name="Content Placeholder 2"/>
          <p:cNvSpPr>
            <a:spLocks noGrp="1"/>
          </p:cNvSpPr>
          <p:nvPr>
            <p:ph idx="1"/>
          </p:nvPr>
        </p:nvSpPr>
        <p:spPr/>
        <p:txBody>
          <a:bodyPr/>
          <a:lstStyle/>
          <a:p>
            <a:r>
              <a:rPr lang="en-US" u="sng" dirty="0" smtClean="0"/>
              <a:t>Implementation</a:t>
            </a:r>
            <a:r>
              <a:rPr lang="en-US" dirty="0" smtClean="0"/>
              <a:t>: Developing a written and measurable risk management plan with your team.  Start by establishing monthly or quarterly goals in terms of what your are trying to accomplish. </a:t>
            </a:r>
          </a:p>
          <a:p>
            <a:pPr marL="0" indent="0">
              <a:buNone/>
            </a:pPr>
            <a:endParaRPr lang="en-US" dirty="0" smtClean="0"/>
          </a:p>
          <a:p>
            <a:r>
              <a:rPr lang="en-US" u="sng" dirty="0" smtClean="0"/>
              <a:t>Monitoring</a:t>
            </a:r>
            <a:r>
              <a:rPr lang="en-US" dirty="0" smtClean="0"/>
              <a:t>: Examine and evaluate the results of your risk management actions and plans.</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45</a:t>
            </a:fld>
            <a:endParaRPr lang="en-US" dirty="0"/>
          </a:p>
        </p:txBody>
      </p:sp>
    </p:spTree>
    <p:extLst>
      <p:ext uri="{BB962C8B-B14F-4D97-AF65-F5344CB8AC3E}">
        <p14:creationId xmlns:p14="http://schemas.microsoft.com/office/powerpoint/2010/main" val="6976433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Application of Risk Management	</a:t>
            </a:r>
            <a:endParaRPr lang="en-US" sz="3200" dirty="0"/>
          </a:p>
        </p:txBody>
      </p:sp>
      <p:sp>
        <p:nvSpPr>
          <p:cNvPr id="3" name="Content Placeholder 2"/>
          <p:cNvSpPr>
            <a:spLocks noGrp="1"/>
          </p:cNvSpPr>
          <p:nvPr>
            <p:ph idx="1"/>
          </p:nvPr>
        </p:nvSpPr>
        <p:spPr/>
        <p:txBody>
          <a:bodyPr/>
          <a:lstStyle/>
          <a:p>
            <a:r>
              <a:rPr lang="en-US" dirty="0" smtClean="0"/>
              <a:t>Develop a Risk Management Committee within your organization.</a:t>
            </a:r>
          </a:p>
          <a:p>
            <a:r>
              <a:rPr lang="en-US" dirty="0" smtClean="0"/>
              <a:t>Set some measurable goals in terms of what you are trying to accomplish as a committee throughout the year.</a:t>
            </a:r>
          </a:p>
          <a:p>
            <a:pPr lvl="1"/>
            <a:r>
              <a:rPr lang="en-US" dirty="0" smtClean="0"/>
              <a:t>Use the Five steps of the Risk Management process to help determine what are the most significant risks inside your organization.</a:t>
            </a:r>
          </a:p>
          <a:p>
            <a:pPr lvl="1"/>
            <a:r>
              <a:rPr lang="en-US" dirty="0" smtClean="0"/>
              <a:t>Then you can work to analysis, control, finance and those risks throughout the year.</a:t>
            </a:r>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46</a:t>
            </a:fld>
            <a:endParaRPr lang="en-US" dirty="0"/>
          </a:p>
        </p:txBody>
      </p:sp>
    </p:spTree>
    <p:extLst>
      <p:ext uri="{BB962C8B-B14F-4D97-AF65-F5344CB8AC3E}">
        <p14:creationId xmlns:p14="http://schemas.microsoft.com/office/powerpoint/2010/main" val="42493019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Overview of Insurance Marketplace</a:t>
            </a:r>
            <a:endParaRPr lang="en-US" sz="3200" dirty="0"/>
          </a:p>
        </p:txBody>
      </p:sp>
      <p:sp>
        <p:nvSpPr>
          <p:cNvPr id="3" name="Content Placeholder 2"/>
          <p:cNvSpPr>
            <a:spLocks noGrp="1"/>
          </p:cNvSpPr>
          <p:nvPr>
            <p:ph idx="1"/>
          </p:nvPr>
        </p:nvSpPr>
        <p:spPr/>
        <p:txBody>
          <a:bodyPr>
            <a:noAutofit/>
          </a:bodyPr>
          <a:lstStyle/>
          <a:p>
            <a:pPr marL="0" indent="0">
              <a:buNone/>
            </a:pPr>
            <a:r>
              <a:rPr lang="en-US" sz="2000" u="sng" dirty="0" smtClean="0"/>
              <a:t>Generalization</a:t>
            </a:r>
          </a:p>
          <a:p>
            <a:r>
              <a:rPr lang="en-US" sz="2000" dirty="0"/>
              <a:t>Renewal rate increases north of 4% for most lines.</a:t>
            </a:r>
          </a:p>
          <a:p>
            <a:r>
              <a:rPr lang="en-US" sz="2000" dirty="0"/>
              <a:t>More underwriting discipline and demand for cyber coverage.</a:t>
            </a:r>
          </a:p>
          <a:p>
            <a:r>
              <a:rPr lang="en-US" sz="2000" dirty="0"/>
              <a:t>Shrinking </a:t>
            </a:r>
            <a:r>
              <a:rPr lang="en-US" sz="2000" dirty="0" smtClean="0"/>
              <a:t>limits, </a:t>
            </a:r>
            <a:r>
              <a:rPr lang="en-US" sz="2000" dirty="0"/>
              <a:t>increased retentions and coverage restrictions</a:t>
            </a:r>
            <a:r>
              <a:rPr lang="en-US" sz="2000" dirty="0" smtClean="0"/>
              <a:t>.</a:t>
            </a:r>
          </a:p>
          <a:p>
            <a:pPr marL="0" indent="0">
              <a:buNone/>
            </a:pPr>
            <a:endParaRPr lang="en-US" sz="2000" u="sng" dirty="0"/>
          </a:p>
          <a:p>
            <a:pPr marL="0" indent="0">
              <a:buNone/>
            </a:pPr>
            <a:r>
              <a:rPr lang="en-US" sz="2000" u="sng" dirty="0" smtClean="0"/>
              <a:t>Liability </a:t>
            </a:r>
          </a:p>
          <a:p>
            <a:r>
              <a:rPr lang="en-US" sz="2000" dirty="0" smtClean="0"/>
              <a:t>Hardening auto liability market is driving up rates for umbrella premium with insured’s with large fleet exposures.</a:t>
            </a:r>
          </a:p>
          <a:p>
            <a:r>
              <a:rPr lang="en-US" sz="2000" dirty="0" smtClean="0"/>
              <a:t>Underwriter demand for more data is complicating the application process</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47</a:t>
            </a:fld>
            <a:endParaRPr lang="en-US" dirty="0"/>
          </a:p>
        </p:txBody>
      </p:sp>
    </p:spTree>
    <p:extLst>
      <p:ext uri="{BB962C8B-B14F-4D97-AF65-F5344CB8AC3E}">
        <p14:creationId xmlns:p14="http://schemas.microsoft.com/office/powerpoint/2010/main" val="14622161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Overview of Insurance Marketplace</a:t>
            </a:r>
          </a:p>
        </p:txBody>
      </p:sp>
      <p:sp>
        <p:nvSpPr>
          <p:cNvPr id="3" name="Content Placeholder 2"/>
          <p:cNvSpPr>
            <a:spLocks noGrp="1"/>
          </p:cNvSpPr>
          <p:nvPr>
            <p:ph idx="1"/>
          </p:nvPr>
        </p:nvSpPr>
        <p:spPr/>
        <p:txBody>
          <a:bodyPr>
            <a:normAutofit/>
          </a:bodyPr>
          <a:lstStyle/>
          <a:p>
            <a:pPr marL="0" indent="0">
              <a:buNone/>
            </a:pPr>
            <a:r>
              <a:rPr lang="en-US" sz="2000" u="sng" dirty="0" smtClean="0"/>
              <a:t>Auto</a:t>
            </a:r>
          </a:p>
          <a:p>
            <a:r>
              <a:rPr lang="en-US" sz="2000" dirty="0" smtClean="0"/>
              <a:t>Premiums continue to increase 5%-15%</a:t>
            </a:r>
          </a:p>
          <a:p>
            <a:r>
              <a:rPr lang="en-US" sz="2000" dirty="0" smtClean="0"/>
              <a:t>Liability losses are out-pacing the rate increases </a:t>
            </a:r>
            <a:endParaRPr lang="en-US" sz="2000" dirty="0"/>
          </a:p>
          <a:p>
            <a:pPr marL="0" indent="0">
              <a:buNone/>
            </a:pPr>
            <a:r>
              <a:rPr lang="en-US" sz="2000" u="sng" dirty="0" smtClean="0"/>
              <a:t>Property</a:t>
            </a:r>
            <a:endParaRPr lang="en-US" sz="2000" u="sng" dirty="0"/>
          </a:p>
          <a:p>
            <a:r>
              <a:rPr lang="en-US" sz="2000" dirty="0"/>
              <a:t>Commercial property insurance rates are significantly higher this year</a:t>
            </a:r>
          </a:p>
          <a:p>
            <a:r>
              <a:rPr lang="en-US" sz="2000" dirty="0"/>
              <a:t>Underwriters are focused on profitability rather than market share or renewal retention rates.</a:t>
            </a:r>
          </a:p>
          <a:p>
            <a:pPr marL="0" indent="0">
              <a:buNone/>
            </a:pPr>
            <a:r>
              <a:rPr lang="en-US" sz="2000" u="sng" dirty="0" smtClean="0"/>
              <a:t>Worker Compensation</a:t>
            </a:r>
          </a:p>
          <a:p>
            <a:r>
              <a:rPr lang="en-US" sz="2000" dirty="0" smtClean="0"/>
              <a:t>Worker compensation rates are predicted to be flat or down about 5% for 2019 last quarter renewals and into 2020.</a:t>
            </a:r>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48</a:t>
            </a:fld>
            <a:endParaRPr lang="en-US" dirty="0"/>
          </a:p>
        </p:txBody>
      </p:sp>
    </p:spTree>
    <p:extLst>
      <p:ext uri="{BB962C8B-B14F-4D97-AF65-F5344CB8AC3E}">
        <p14:creationId xmlns:p14="http://schemas.microsoft.com/office/powerpoint/2010/main" val="2492860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Overview of Insurance Marketplace</a:t>
            </a:r>
          </a:p>
        </p:txBody>
      </p:sp>
      <p:sp>
        <p:nvSpPr>
          <p:cNvPr id="3" name="Content Placeholder 2"/>
          <p:cNvSpPr>
            <a:spLocks noGrp="1"/>
          </p:cNvSpPr>
          <p:nvPr>
            <p:ph idx="1"/>
          </p:nvPr>
        </p:nvSpPr>
        <p:spPr>
          <a:xfrm>
            <a:off x="1978172" y="1561828"/>
            <a:ext cx="6535663" cy="4351338"/>
          </a:xfrm>
        </p:spPr>
        <p:txBody>
          <a:bodyPr>
            <a:normAutofit/>
          </a:bodyPr>
          <a:lstStyle/>
          <a:p>
            <a:pPr marL="0" indent="0">
              <a:buNone/>
            </a:pPr>
            <a:r>
              <a:rPr lang="en-US" sz="2400" dirty="0" smtClean="0"/>
              <a:t>“While the status of the insurance marketplace varies from one line of coverage to another and the nature of the exposures being insured, the market is hardening for most lines and regions”</a:t>
            </a:r>
          </a:p>
          <a:p>
            <a:pPr marL="0" indent="0">
              <a:buNone/>
            </a:pPr>
            <a:endParaRPr lang="en-US" sz="2400" dirty="0"/>
          </a:p>
          <a:p>
            <a:r>
              <a:rPr lang="en-US" sz="2400" dirty="0" smtClean="0"/>
              <a:t>Overview from IRMI Insurance Market Report / Sept 2019</a:t>
            </a:r>
          </a:p>
          <a:p>
            <a:r>
              <a:rPr lang="en-US" sz="2400" dirty="0"/>
              <a:t>IRMI (International Risk Management </a:t>
            </a:r>
            <a:r>
              <a:rPr lang="en-US" sz="2400" dirty="0" smtClean="0"/>
              <a:t>Institute)</a:t>
            </a:r>
            <a:endParaRPr lang="en-US" sz="24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49</a:t>
            </a:fld>
            <a:endParaRPr lang="en-US" dirty="0"/>
          </a:p>
        </p:txBody>
      </p:sp>
    </p:spTree>
    <p:extLst>
      <p:ext uri="{BB962C8B-B14F-4D97-AF65-F5344CB8AC3E}">
        <p14:creationId xmlns:p14="http://schemas.microsoft.com/office/powerpoint/2010/main" val="170205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869" y="275071"/>
            <a:ext cx="6535662" cy="1325563"/>
          </a:xfrm>
        </p:spPr>
        <p:txBody>
          <a:bodyPr>
            <a:normAutofit/>
          </a:bodyPr>
          <a:lstStyle/>
          <a:p>
            <a:r>
              <a:rPr lang="en-US" sz="3200" dirty="0" smtClean="0"/>
              <a:t>Legal Disclaimer</a:t>
            </a:r>
            <a:endParaRPr lang="en-US" sz="3200" dirty="0"/>
          </a:p>
        </p:txBody>
      </p:sp>
      <p:sp>
        <p:nvSpPr>
          <p:cNvPr id="3" name="Content Placeholder 2"/>
          <p:cNvSpPr>
            <a:spLocks noGrp="1"/>
          </p:cNvSpPr>
          <p:nvPr>
            <p:ph idx="1"/>
          </p:nvPr>
        </p:nvSpPr>
        <p:spPr/>
        <p:txBody>
          <a:bodyPr>
            <a:noAutofit/>
          </a:bodyPr>
          <a:lstStyle/>
          <a:p>
            <a:r>
              <a:rPr lang="en-US" sz="2000" dirty="0" smtClean="0"/>
              <a:t>Your use of this PowerPoint presentation is subject to the following terms and conditions.  By viewing this presentation you acknowledge that you have read and accept the terms and conditions.  The materials have been prepared by Thomas Freyer of Haylor, Freyer &amp; Coon Inc. for informational purposes only and are not to be considered as insurance advice.  Your use of the material in this presentation is at your own risk.  HF&amp;C is not responsible for any errors or omissions in the content of this video presentation  or for damages arising from the reliance on materials addressed in this presentation.</a:t>
            </a:r>
            <a:endParaRPr lang="en-US" sz="20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5</a:t>
            </a:fld>
            <a:endParaRPr lang="en-US" dirty="0"/>
          </a:p>
        </p:txBody>
      </p:sp>
    </p:spTree>
    <p:extLst>
      <p:ext uri="{BB962C8B-B14F-4D97-AF65-F5344CB8AC3E}">
        <p14:creationId xmlns:p14="http://schemas.microsoft.com/office/powerpoint/2010/main" val="14350657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000" dirty="0"/>
              <a:t>Questions </a:t>
            </a:r>
            <a:r>
              <a:rPr lang="en-US" sz="6000" dirty="0" smtClean="0"/>
              <a:t>?</a:t>
            </a:r>
            <a:endParaRPr lang="en-US" sz="60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50</a:t>
            </a:fld>
            <a:endParaRPr lang="en-US" dirty="0"/>
          </a:p>
        </p:txBody>
      </p:sp>
    </p:spTree>
    <p:extLst>
      <p:ext uri="{BB962C8B-B14F-4D97-AF65-F5344CB8AC3E}">
        <p14:creationId xmlns:p14="http://schemas.microsoft.com/office/powerpoint/2010/main" val="2847498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979687" y="865909"/>
            <a:ext cx="6549888" cy="5077691"/>
          </a:xfrm>
        </p:spPr>
        <p:txBody>
          <a:bodyPr>
            <a:normAutofit fontScale="55000" lnSpcReduction="20000"/>
          </a:bodyPr>
          <a:lstStyle/>
          <a:p>
            <a:pPr marL="0" indent="0">
              <a:buNone/>
            </a:pPr>
            <a:endParaRPr lang="en-US" sz="5900" dirty="0" smtClean="0"/>
          </a:p>
          <a:p>
            <a:pPr marL="0" indent="0">
              <a:buNone/>
            </a:pPr>
            <a:r>
              <a:rPr lang="en-US" sz="5900" dirty="0" smtClean="0"/>
              <a:t>“</a:t>
            </a:r>
            <a:r>
              <a:rPr lang="en-US" sz="5900" dirty="0"/>
              <a:t>Wherever one finds summer resorts, inland lakes or harbor facilities, there are also marinas and boat and yacht sales and service agencies.  The insurance requirements of these operations are unusual.  While marine insurance is the oldest form of insurance, it is also one of the least </a:t>
            </a:r>
            <a:r>
              <a:rPr lang="en-US" sz="5900" dirty="0" smtClean="0"/>
              <a:t>understood”</a:t>
            </a:r>
          </a:p>
          <a:p>
            <a:pPr marL="0" indent="0">
              <a:buNone/>
            </a:pPr>
            <a:endParaRPr lang="en-US" sz="8600" dirty="0"/>
          </a:p>
          <a:p>
            <a:pPr marL="0" indent="0">
              <a:buNone/>
            </a:pPr>
            <a:r>
              <a:rPr lang="en-US" sz="4000" dirty="0" smtClean="0"/>
              <a:t>Coverage Applicable, The Rough Notes Co Inc. / 2006</a:t>
            </a:r>
            <a:endParaRPr lang="en-US" sz="4000"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6</a:t>
            </a:fld>
            <a:endParaRPr lang="en-US" dirty="0"/>
          </a:p>
        </p:txBody>
      </p:sp>
    </p:spTree>
    <p:extLst>
      <p:ext uri="{BB962C8B-B14F-4D97-AF65-F5344CB8AC3E}">
        <p14:creationId xmlns:p14="http://schemas.microsoft.com/office/powerpoint/2010/main" val="3598255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3100" dirty="0"/>
              <a:t>Insurance &amp; Risk Management Discussion</a:t>
            </a:r>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1-Commercial Insurance Coverage</a:t>
            </a:r>
          </a:p>
          <a:p>
            <a:pPr marL="0" indent="0">
              <a:buNone/>
            </a:pPr>
            <a:r>
              <a:rPr lang="en-US" sz="2400" dirty="0" smtClean="0"/>
              <a:t>2-Importance of Active Risk Management</a:t>
            </a:r>
          </a:p>
          <a:p>
            <a:pPr marL="0" indent="0">
              <a:buNone/>
            </a:pPr>
            <a:r>
              <a:rPr lang="en-US" sz="2400" dirty="0" smtClean="0"/>
              <a:t>3-Steps of the Risk Management Process</a:t>
            </a:r>
          </a:p>
          <a:p>
            <a:pPr marL="0" indent="0">
              <a:buNone/>
            </a:pPr>
            <a:r>
              <a:rPr lang="en-US" sz="2400" dirty="0" smtClean="0"/>
              <a:t>4-Applying Risk Management to your Organization</a:t>
            </a:r>
          </a:p>
          <a:p>
            <a:pPr marL="0" indent="0">
              <a:buNone/>
            </a:pPr>
            <a:r>
              <a:rPr lang="en-US" sz="2400" dirty="0" smtClean="0"/>
              <a:t>5-Overview of the Insurance Marketplace</a:t>
            </a:r>
            <a:endParaRPr lang="en-US" sz="2400" dirty="0"/>
          </a:p>
        </p:txBody>
      </p:sp>
      <p:sp>
        <p:nvSpPr>
          <p:cNvPr id="4" name="Date Placeholder 3"/>
          <p:cNvSpPr>
            <a:spLocks noGrp="1"/>
          </p:cNvSpPr>
          <p:nvPr>
            <p:ph type="dt" sz="half" idx="10"/>
          </p:nvPr>
        </p:nvSpPr>
        <p:spPr/>
        <p:txBody>
          <a:bodyPr/>
          <a:lstStyle/>
          <a:p>
            <a:r>
              <a:rPr lang="en-US" dirty="0" smtClean="0"/>
              <a:t>September 9,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7</a:t>
            </a:fld>
            <a:endParaRPr lang="en-US" dirty="0"/>
          </a:p>
        </p:txBody>
      </p:sp>
    </p:spTree>
    <p:extLst>
      <p:ext uri="{BB962C8B-B14F-4D97-AF65-F5344CB8AC3E}">
        <p14:creationId xmlns:p14="http://schemas.microsoft.com/office/powerpoint/2010/main" val="835098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88" y="365126"/>
            <a:ext cx="6535662" cy="1325563"/>
          </a:xfrm>
        </p:spPr>
        <p:txBody>
          <a:bodyPr>
            <a:normAutofit/>
          </a:bodyPr>
          <a:lstStyle/>
          <a:p>
            <a:r>
              <a:rPr lang="en-US" sz="3200" dirty="0" smtClean="0"/>
              <a:t>Commercial Insurance Coverage</a:t>
            </a:r>
            <a:endParaRPr lang="en-US" sz="3200" dirty="0"/>
          </a:p>
        </p:txBody>
      </p:sp>
      <p:sp>
        <p:nvSpPr>
          <p:cNvPr id="3" name="Content Placeholder 2"/>
          <p:cNvSpPr>
            <a:spLocks noGrp="1"/>
          </p:cNvSpPr>
          <p:nvPr>
            <p:ph idx="1"/>
          </p:nvPr>
        </p:nvSpPr>
        <p:spPr>
          <a:xfrm>
            <a:off x="1965462" y="1482436"/>
            <a:ext cx="6612234" cy="4694527"/>
          </a:xfrm>
        </p:spPr>
        <p:txBody>
          <a:bodyPr>
            <a:normAutofit/>
          </a:bodyPr>
          <a:lstStyle/>
          <a:p>
            <a:pPr marL="0" indent="0">
              <a:buNone/>
            </a:pPr>
            <a:r>
              <a:rPr lang="en-US" sz="1800" dirty="0" smtClean="0"/>
              <a:t>Property, Boiler &amp; Machinery &amp; Business Income + Extra Expense</a:t>
            </a:r>
            <a:endParaRPr lang="en-US" sz="1800" dirty="0"/>
          </a:p>
          <a:p>
            <a:pPr marL="0" indent="0">
              <a:buNone/>
            </a:pPr>
            <a:r>
              <a:rPr lang="en-US" sz="1800" dirty="0"/>
              <a:t>General </a:t>
            </a:r>
            <a:r>
              <a:rPr lang="en-US" sz="1800" dirty="0" smtClean="0"/>
              <a:t>Liability/ A&amp;M / Liquor Liability / Employee Benefits Liability</a:t>
            </a:r>
            <a:endParaRPr lang="en-US" sz="1800" dirty="0"/>
          </a:p>
          <a:p>
            <a:pPr marL="0" indent="0">
              <a:buNone/>
            </a:pPr>
            <a:r>
              <a:rPr lang="en-US" sz="1800" dirty="0" smtClean="0"/>
              <a:t>Protection </a:t>
            </a:r>
            <a:r>
              <a:rPr lang="en-US" sz="1800" dirty="0"/>
              <a:t>&amp; </a:t>
            </a:r>
            <a:r>
              <a:rPr lang="en-US" sz="1800" dirty="0" smtClean="0"/>
              <a:t>Indemnity</a:t>
            </a:r>
            <a:endParaRPr lang="en-US" sz="1800" dirty="0"/>
          </a:p>
          <a:p>
            <a:pPr marL="0" indent="0">
              <a:buNone/>
            </a:pPr>
            <a:r>
              <a:rPr lang="en-US" sz="1800" dirty="0" smtClean="0"/>
              <a:t>Auto</a:t>
            </a:r>
          </a:p>
          <a:p>
            <a:pPr marL="0" indent="0">
              <a:buNone/>
            </a:pPr>
            <a:r>
              <a:rPr lang="en-US" sz="1800" dirty="0" smtClean="0"/>
              <a:t>Marina Operators Legal Liability- Care, Custody &amp; Control</a:t>
            </a:r>
          </a:p>
          <a:p>
            <a:pPr marL="0" indent="0">
              <a:buNone/>
            </a:pPr>
            <a:r>
              <a:rPr lang="en-US" sz="1800" dirty="0" smtClean="0"/>
              <a:t>Owned Boats “Hull Coverage”</a:t>
            </a:r>
            <a:endParaRPr lang="en-US" sz="1800" dirty="0"/>
          </a:p>
          <a:p>
            <a:pPr marL="0" indent="0">
              <a:buNone/>
            </a:pPr>
            <a:r>
              <a:rPr lang="en-US" sz="1800" dirty="0"/>
              <a:t>Inland </a:t>
            </a:r>
            <a:r>
              <a:rPr lang="en-US" sz="1800" dirty="0" smtClean="0"/>
              <a:t>Marine </a:t>
            </a:r>
            <a:r>
              <a:rPr lang="en-US" sz="1800" dirty="0"/>
              <a:t>&amp; Fine Arts</a:t>
            </a:r>
          </a:p>
          <a:p>
            <a:pPr marL="0" indent="0">
              <a:buNone/>
            </a:pPr>
            <a:r>
              <a:rPr lang="en-US" sz="1800" dirty="0" smtClean="0"/>
              <a:t>Umbrella / Bumbershoot</a:t>
            </a:r>
            <a:endParaRPr lang="en-US" sz="1800" dirty="0"/>
          </a:p>
          <a:p>
            <a:pPr marL="0" indent="0">
              <a:buNone/>
            </a:pPr>
            <a:r>
              <a:rPr lang="en-US" sz="1800" dirty="0" smtClean="0"/>
              <a:t>Crime</a:t>
            </a:r>
          </a:p>
          <a:p>
            <a:pPr marL="0" indent="0">
              <a:buNone/>
            </a:pPr>
            <a:r>
              <a:rPr lang="en-US" sz="1800" dirty="0" smtClean="0"/>
              <a:t>Pollution</a:t>
            </a:r>
          </a:p>
          <a:p>
            <a:pPr marL="0" indent="0">
              <a:buNone/>
            </a:pPr>
            <a:r>
              <a:rPr lang="en-US" sz="1800" dirty="0" smtClean="0"/>
              <a:t>Employment Practice Liability, Cyber Liability &amp; D&amp;O</a:t>
            </a:r>
            <a:endParaRPr lang="en-US" sz="1800" dirty="0"/>
          </a:p>
          <a:p>
            <a:pPr marL="0" indent="0">
              <a:buNone/>
            </a:pPr>
            <a:r>
              <a:rPr lang="en-US" sz="1800" dirty="0"/>
              <a:t>Worker C</a:t>
            </a:r>
            <a:r>
              <a:rPr lang="en-US" sz="1800" dirty="0" smtClean="0"/>
              <a:t>ompensation &amp; </a:t>
            </a:r>
            <a:r>
              <a:rPr lang="en-US" sz="1800" dirty="0"/>
              <a:t>Disability</a:t>
            </a:r>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8</a:t>
            </a:fld>
            <a:endParaRPr lang="en-US" dirty="0"/>
          </a:p>
        </p:txBody>
      </p:sp>
    </p:spTree>
    <p:extLst>
      <p:ext uri="{BB962C8B-B14F-4D97-AF65-F5344CB8AC3E}">
        <p14:creationId xmlns:p14="http://schemas.microsoft.com/office/powerpoint/2010/main" val="2203400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Property Insurance</a:t>
            </a:r>
            <a:endParaRPr lang="en-US" sz="3200" dirty="0"/>
          </a:p>
        </p:txBody>
      </p:sp>
      <p:sp>
        <p:nvSpPr>
          <p:cNvPr id="3" name="Content Placeholder 2"/>
          <p:cNvSpPr>
            <a:spLocks noGrp="1"/>
          </p:cNvSpPr>
          <p:nvPr>
            <p:ph idx="1"/>
          </p:nvPr>
        </p:nvSpPr>
        <p:spPr/>
        <p:txBody>
          <a:bodyPr>
            <a:normAutofit fontScale="25000" lnSpcReduction="20000"/>
          </a:bodyPr>
          <a:lstStyle/>
          <a:p>
            <a:pPr marL="0" indent="0">
              <a:buNone/>
            </a:pPr>
            <a:r>
              <a:rPr lang="en-US" sz="7200" dirty="0" smtClean="0"/>
              <a:t>Property </a:t>
            </a:r>
            <a:r>
              <a:rPr lang="en-US" sz="7200" dirty="0"/>
              <a:t>Insurance: “First Party” insurance of real </a:t>
            </a:r>
            <a:r>
              <a:rPr lang="en-US" sz="7200" dirty="0" smtClean="0"/>
              <a:t>and </a:t>
            </a:r>
            <a:r>
              <a:rPr lang="en-US" sz="7200" dirty="0"/>
              <a:t>personal property against physical loss or </a:t>
            </a:r>
            <a:r>
              <a:rPr lang="en-US" sz="7200" dirty="0" smtClean="0"/>
              <a:t>damage</a:t>
            </a:r>
            <a:r>
              <a:rPr lang="en-US" sz="7200" dirty="0"/>
              <a:t>, </a:t>
            </a:r>
            <a:r>
              <a:rPr lang="en-US" sz="7200" dirty="0" smtClean="0"/>
              <a:t>not </a:t>
            </a:r>
            <a:r>
              <a:rPr lang="en-US" sz="7200" dirty="0"/>
              <a:t>to be confused with property damage </a:t>
            </a:r>
            <a:r>
              <a:rPr lang="en-US" sz="7200" dirty="0" smtClean="0"/>
              <a:t>liability insurance. This is covered by a named “Premise” aka a listed location on a policy.</a:t>
            </a:r>
            <a:endParaRPr lang="en-US" sz="7200" dirty="0"/>
          </a:p>
          <a:p>
            <a:pPr marL="0" indent="0">
              <a:buNone/>
            </a:pPr>
            <a:r>
              <a:rPr lang="en-US" sz="7200" dirty="0" smtClean="0"/>
              <a:t>	</a:t>
            </a:r>
          </a:p>
          <a:p>
            <a:pPr marL="0" indent="0">
              <a:buNone/>
            </a:pPr>
            <a:r>
              <a:rPr lang="en-US" sz="7200" dirty="0" smtClean="0"/>
              <a:t>Examples </a:t>
            </a:r>
            <a:r>
              <a:rPr lang="en-US" sz="7200" dirty="0"/>
              <a:t>of Property include: </a:t>
            </a:r>
          </a:p>
          <a:p>
            <a:pPr marL="0" indent="0">
              <a:buNone/>
            </a:pPr>
            <a:r>
              <a:rPr lang="en-US" sz="7200" u="sng" dirty="0" smtClean="0"/>
              <a:t>Buildings</a:t>
            </a:r>
            <a:r>
              <a:rPr lang="en-US" sz="7200" dirty="0" smtClean="0"/>
              <a:t>: Includes the structure itself as well as inside and outside fixtures, permanently installed machinery and equipment and equipment used to service the building.</a:t>
            </a:r>
            <a:endParaRPr lang="en-US" sz="7200" dirty="0"/>
          </a:p>
          <a:p>
            <a:pPr marL="0" indent="0">
              <a:buNone/>
            </a:pPr>
            <a:r>
              <a:rPr lang="en-US" sz="7200" u="sng" dirty="0" smtClean="0"/>
              <a:t>Business Personal Property (BPP):</a:t>
            </a:r>
            <a:r>
              <a:rPr lang="en-US" sz="7200" dirty="0" smtClean="0"/>
              <a:t>  Includes furniture and fixtures, machinery and equipment, stock and other personal property owned by the insured and used in the business.</a:t>
            </a:r>
          </a:p>
          <a:p>
            <a:pPr marL="0" indent="0">
              <a:buNone/>
            </a:pPr>
            <a:endParaRPr lang="en-US" sz="7200" dirty="0" smtClean="0"/>
          </a:p>
          <a:p>
            <a:pPr marL="0" indent="0">
              <a:buNone/>
            </a:pPr>
            <a:r>
              <a:rPr lang="en-US" sz="7200" dirty="0" smtClean="0"/>
              <a:t>The </a:t>
            </a:r>
            <a:r>
              <a:rPr lang="en-US" sz="7200" dirty="0"/>
              <a:t>scope of property coverage may be broadened, limited or modified through the use of several endorsements. Examples include ordinance of law, debris removal, </a:t>
            </a:r>
            <a:r>
              <a:rPr lang="en-US" sz="7200" dirty="0" smtClean="0"/>
              <a:t>earthquake and flood.</a:t>
            </a:r>
            <a:endParaRPr lang="en-US" sz="7200" dirty="0"/>
          </a:p>
          <a:p>
            <a:pPr marL="0" indent="0">
              <a:buNone/>
            </a:pPr>
            <a:endParaRPr lang="en-US" sz="3300" dirty="0"/>
          </a:p>
          <a:p>
            <a:pPr marL="0" indent="0">
              <a:buNone/>
            </a:pPr>
            <a:endParaRPr lang="en-US" sz="1900" dirty="0" smtClean="0"/>
          </a:p>
          <a:p>
            <a:pPr marL="0" indent="0">
              <a:buNone/>
            </a:pPr>
            <a:r>
              <a:rPr lang="en-US" sz="1900" dirty="0"/>
              <a:t>	</a:t>
            </a:r>
            <a:r>
              <a:rPr lang="en-US" sz="3200" dirty="0"/>
              <a:t>	</a:t>
            </a:r>
            <a:r>
              <a:rPr lang="en-US" dirty="0"/>
              <a:t>	</a:t>
            </a:r>
          </a:p>
          <a:p>
            <a:endParaRPr lang="en-US" dirty="0"/>
          </a:p>
        </p:txBody>
      </p:sp>
      <p:sp>
        <p:nvSpPr>
          <p:cNvPr id="4" name="Date Placeholder 3"/>
          <p:cNvSpPr>
            <a:spLocks noGrp="1"/>
          </p:cNvSpPr>
          <p:nvPr>
            <p:ph type="dt" sz="half" idx="10"/>
          </p:nvPr>
        </p:nvSpPr>
        <p:spPr/>
        <p:txBody>
          <a:bodyPr/>
          <a:lstStyle/>
          <a:p>
            <a:r>
              <a:rPr lang="en-US" dirty="0" smtClean="0"/>
              <a:t>October 14, 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85FBCA-41A7-B949-B51F-DCBF9B8DC97F}" type="slidenum">
              <a:rPr lang="en-US" smtClean="0"/>
              <a:t>9</a:t>
            </a:fld>
            <a:endParaRPr lang="en-US" dirty="0"/>
          </a:p>
        </p:txBody>
      </p:sp>
    </p:spTree>
    <p:extLst>
      <p:ext uri="{BB962C8B-B14F-4D97-AF65-F5344CB8AC3E}">
        <p14:creationId xmlns:p14="http://schemas.microsoft.com/office/powerpoint/2010/main" val="3989024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B3ADC74-4CCB-6B4B-8A64-7303CEF4531D}" vid="{5ABA9381-12F2-014B-9770-81922EC936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TWSBA%20Powerpoint%20Template%20(1)</Template>
  <TotalTime>11987</TotalTime>
  <Words>3535</Words>
  <Application>Microsoft Office PowerPoint</Application>
  <PresentationFormat>On-screen Show (4:3)</PresentationFormat>
  <Paragraphs>337</Paragraphs>
  <Slides>50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Calibri Light</vt:lpstr>
      <vt:lpstr>Office Theme</vt:lpstr>
      <vt:lpstr>PowerPoint Presentation</vt:lpstr>
      <vt:lpstr>PowerPoint Presentation</vt:lpstr>
      <vt:lpstr>PowerPoint Presentation</vt:lpstr>
      <vt:lpstr>PowerPoint Presentation</vt:lpstr>
      <vt:lpstr>Legal Disclaimer</vt:lpstr>
      <vt:lpstr>PowerPoint Presentation</vt:lpstr>
      <vt:lpstr> Insurance &amp; Risk Management Discussion</vt:lpstr>
      <vt:lpstr>Commercial Insurance Coverage</vt:lpstr>
      <vt:lpstr>Property Insurance</vt:lpstr>
      <vt:lpstr>Property Insurance Terminology </vt:lpstr>
      <vt:lpstr>Co-Insurance Loss Scenario</vt:lpstr>
      <vt:lpstr>Property Insurance Terminology</vt:lpstr>
      <vt:lpstr>Property Insurance Perils</vt:lpstr>
      <vt:lpstr>Boiler &amp; Machinery / aka Equipment Breakdown</vt:lpstr>
      <vt:lpstr>Business Income &amp; Extra Expense</vt:lpstr>
      <vt:lpstr>PowerPoint Presentation</vt:lpstr>
      <vt:lpstr>General Liability Insurance &amp; A&amp;M</vt:lpstr>
      <vt:lpstr>Liquor Liability Insurance</vt:lpstr>
      <vt:lpstr>Employee Benefits Liability </vt:lpstr>
      <vt:lpstr>Protection and Indemnity</vt:lpstr>
      <vt:lpstr>Auto</vt:lpstr>
      <vt:lpstr>Auto</vt:lpstr>
      <vt:lpstr>Marina Operators Legal Liability</vt:lpstr>
      <vt:lpstr>Owned Boats “Hull coverage”</vt:lpstr>
      <vt:lpstr>Inland Marine</vt:lpstr>
      <vt:lpstr>Fine Arts</vt:lpstr>
      <vt:lpstr>Umbrella / Bumbershoot</vt:lpstr>
      <vt:lpstr>Crime  </vt:lpstr>
      <vt:lpstr>Pollution Liability Coverage</vt:lpstr>
      <vt:lpstr>Employment Practice Liability</vt:lpstr>
      <vt:lpstr>Cyber Liability </vt:lpstr>
      <vt:lpstr>Directors &amp; Officers </vt:lpstr>
      <vt:lpstr>Worker Compensation </vt:lpstr>
      <vt:lpstr>Disability</vt:lpstr>
      <vt:lpstr>Risk Management</vt:lpstr>
      <vt:lpstr>Importance of Risk Management</vt:lpstr>
      <vt:lpstr>Accident Prevention (Form of RM)</vt:lpstr>
      <vt:lpstr>Five Steps of the Risk Management Process</vt:lpstr>
      <vt:lpstr>Risk Identification</vt:lpstr>
      <vt:lpstr>Risk Identification</vt:lpstr>
      <vt:lpstr>Risk Analysis</vt:lpstr>
      <vt:lpstr>Risk Analysis</vt:lpstr>
      <vt:lpstr>Risk Control </vt:lpstr>
      <vt:lpstr>Risk Financing</vt:lpstr>
      <vt:lpstr>Risk Administration</vt:lpstr>
      <vt:lpstr>Application of Risk Management </vt:lpstr>
      <vt:lpstr>Overview of Insurance Marketplace</vt:lpstr>
      <vt:lpstr>Overview of Insurance Marketplace</vt:lpstr>
      <vt:lpstr>Overview of Insurance Marketplace</vt:lpstr>
      <vt:lpstr> </vt:lpstr>
    </vt:vector>
  </TitlesOfParts>
  <Manager>Amanda Dudley</Manager>
  <Company>ABM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TWSBA Conf Presentation Template 20190909.docx</dc:title>
  <dc:subject>blank ppt template for 2019 TWSBA Conference</dc:subject>
  <dc:creator>David Helgerson</dc:creator>
  <cp:keywords>TWSBA, 2019, Conference, Template, presentation, ABM</cp:keywords>
  <dc:description>a blank template for use at 2019 TWSBA Conference</dc:description>
  <cp:lastModifiedBy>Caitlin Playle</cp:lastModifiedBy>
  <cp:revision>218</cp:revision>
  <cp:lastPrinted>2019-10-09T20:18:34Z</cp:lastPrinted>
  <dcterms:created xsi:type="dcterms:W3CDTF">2017-03-20T00:49:35Z</dcterms:created>
  <dcterms:modified xsi:type="dcterms:W3CDTF">2019-10-10T14:39:54Z</dcterms:modified>
</cp:coreProperties>
</file>