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69" r:id="rId3"/>
    <p:sldId id="270" r:id="rId4"/>
    <p:sldId id="266" r:id="rId5"/>
    <p:sldId id="267" r:id="rId6"/>
    <p:sldId id="268" r:id="rId7"/>
    <p:sldId id="258" r:id="rId8"/>
    <p:sldId id="259" r:id="rId9"/>
    <p:sldId id="260" r:id="rId10"/>
    <p:sldId id="262"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autoAdjust="0"/>
    <p:restoredTop sz="94674"/>
  </p:normalViewPr>
  <p:slideViewPr>
    <p:cSldViewPr snapToGrid="0" snapToObjects="1">
      <p:cViewPr varScale="1">
        <p:scale>
          <a:sx n="74" d="100"/>
          <a:sy n="74" d="100"/>
        </p:scale>
        <p:origin x="1284"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2" d="100"/>
          <a:sy n="92" d="100"/>
        </p:scale>
        <p:origin x="-28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0.31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2.3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2.94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3.1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3.72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00.53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07.04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07.97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08.90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17.05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18.01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2.69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18.97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19.64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3.79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7.2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8.16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39.01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40.15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41.17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1.47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5B49D-77E3-414C-B404-FD9FB109B5DE}" type="datetimeFigureOut">
              <a:rPr lang="en-US" smtClean="0"/>
              <a:pPr/>
              <a:t>10/7/2019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B86BB-2041-4D32-B947-EDB8584943B3}" type="slidenum">
              <a:rPr lang="en-US" smtClean="0"/>
              <a:pPr/>
              <a:t>‹#›</a:t>
            </a:fld>
            <a:endParaRPr lang="en-US" dirty="0"/>
          </a:p>
        </p:txBody>
      </p:sp>
    </p:spTree>
    <p:extLst>
      <p:ext uri="{BB962C8B-B14F-4D97-AF65-F5344CB8AC3E}">
        <p14:creationId xmlns:p14="http://schemas.microsoft.com/office/powerpoint/2010/main" val="372926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DC44A-AFD9-184B-9EA2-7BEA57CF7C7B}" type="slidenum">
              <a:rPr lang="en-US" smtClean="0"/>
              <a:pPr/>
              <a:t>1</a:t>
            </a:fld>
            <a:endParaRPr lang="en-US" dirty="0"/>
          </a:p>
        </p:txBody>
      </p:sp>
    </p:spTree>
    <p:extLst>
      <p:ext uri="{BB962C8B-B14F-4D97-AF65-F5344CB8AC3E}">
        <p14:creationId xmlns:p14="http://schemas.microsoft.com/office/powerpoint/2010/main" val="282470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supposed to be talking about Point Hudson</a:t>
            </a:r>
          </a:p>
          <a:p>
            <a:r>
              <a:rPr lang="en-US" dirty="0" smtClean="0"/>
              <a:t>Point Hudson</a:t>
            </a:r>
          </a:p>
          <a:p>
            <a:pPr lvl="1"/>
            <a:r>
              <a:rPr lang="en-US" dirty="0" smtClean="0"/>
              <a:t>Timeline slide</a:t>
            </a:r>
          </a:p>
          <a:p>
            <a:pPr lvl="1"/>
            <a:r>
              <a:rPr lang="en-US" dirty="0" smtClean="0"/>
              <a:t>Money Slide</a:t>
            </a:r>
          </a:p>
          <a:p>
            <a:r>
              <a:rPr lang="en-US" dirty="0" smtClean="0"/>
              <a:t>Breakwater</a:t>
            </a:r>
          </a:p>
          <a:p>
            <a:r>
              <a:rPr lang="en-US" dirty="0" smtClean="0"/>
              <a:t>Wooden Boat Festival</a:t>
            </a:r>
          </a:p>
          <a:p>
            <a:r>
              <a:rPr lang="en-US" dirty="0" smtClean="0"/>
              <a:t>Race to Alaska</a:t>
            </a:r>
          </a:p>
          <a:p>
            <a:r>
              <a:rPr lang="en-US" dirty="0" smtClean="0"/>
              <a:t>Seventy48</a:t>
            </a:r>
          </a:p>
          <a:p>
            <a:r>
              <a:rPr lang="en-US" dirty="0" smtClean="0"/>
              <a:t>School programs/vocational training</a:t>
            </a:r>
          </a:p>
          <a:p>
            <a:endParaRPr lang="en-US" dirty="0"/>
          </a:p>
        </p:txBody>
      </p:sp>
      <p:sp>
        <p:nvSpPr>
          <p:cNvPr id="4" name="Slide Number Placeholder 3"/>
          <p:cNvSpPr>
            <a:spLocks noGrp="1"/>
          </p:cNvSpPr>
          <p:nvPr>
            <p:ph type="sldNum" sz="quarter" idx="10"/>
          </p:nvPr>
        </p:nvSpPr>
        <p:spPr/>
        <p:txBody>
          <a:bodyPr/>
          <a:lstStyle/>
          <a:p>
            <a:fld id="{C8333BE0-C6A9-FC4F-A272-2CD76DD36328}" type="slidenum">
              <a:rPr lang="en-US" smtClean="0"/>
              <a:pPr/>
              <a:t>4</a:t>
            </a:fld>
            <a:endParaRPr lang="en-US" dirty="0"/>
          </a:p>
        </p:txBody>
      </p:sp>
    </p:spTree>
    <p:extLst>
      <p:ext uri="{BB962C8B-B14F-4D97-AF65-F5344CB8AC3E}">
        <p14:creationId xmlns:p14="http://schemas.microsoft.com/office/powerpoint/2010/main" val="107519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DC44A-AFD9-184B-9EA2-7BEA57CF7C7B}" type="slidenum">
              <a:rPr lang="en-US" smtClean="0"/>
              <a:pPr/>
              <a:t>6</a:t>
            </a:fld>
            <a:endParaRPr lang="en-US" dirty="0"/>
          </a:p>
        </p:txBody>
      </p:sp>
    </p:spTree>
    <p:extLst>
      <p:ext uri="{BB962C8B-B14F-4D97-AF65-F5344CB8AC3E}">
        <p14:creationId xmlns:p14="http://schemas.microsoft.com/office/powerpoint/2010/main" val="282470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 what you are doing!</a:t>
            </a:r>
          </a:p>
          <a:p>
            <a:r>
              <a:rPr lang="en-US" dirty="0" smtClean="0"/>
              <a:t>Who are you teaching? Why are YOU there?</a:t>
            </a:r>
          </a:p>
          <a:p>
            <a:r>
              <a:rPr lang="en-US" dirty="0" smtClean="0"/>
              <a:t>How will the students be assessed?- Standardized?, Grade in class, accuracy of the project?</a:t>
            </a:r>
          </a:p>
          <a:p>
            <a:endParaRPr lang="en-US" dirty="0"/>
          </a:p>
        </p:txBody>
      </p:sp>
      <p:sp>
        <p:nvSpPr>
          <p:cNvPr id="4" name="Slide Number Placeholder 3"/>
          <p:cNvSpPr>
            <a:spLocks noGrp="1"/>
          </p:cNvSpPr>
          <p:nvPr>
            <p:ph type="sldNum" sz="quarter" idx="10"/>
          </p:nvPr>
        </p:nvSpPr>
        <p:spPr/>
        <p:txBody>
          <a:bodyPr/>
          <a:lstStyle/>
          <a:p>
            <a:fld id="{BB3B86BB-2041-4D32-B947-EDB8584943B3}" type="slidenum">
              <a:rPr lang="en-US" smtClean="0"/>
              <a:pPr/>
              <a:t>7</a:t>
            </a:fld>
            <a:endParaRPr lang="en-US" dirty="0"/>
          </a:p>
        </p:txBody>
      </p:sp>
    </p:spTree>
    <p:extLst>
      <p:ext uri="{BB962C8B-B14F-4D97-AF65-F5344CB8AC3E}">
        <p14:creationId xmlns:p14="http://schemas.microsoft.com/office/powerpoint/2010/main" val="240483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B86BB-2041-4D32-B947-EDB8584943B3}" type="slidenum">
              <a:rPr lang="en-US" smtClean="0"/>
              <a:pPr/>
              <a:t>8</a:t>
            </a:fld>
            <a:endParaRPr lang="en-US" dirty="0"/>
          </a:p>
        </p:txBody>
      </p:sp>
    </p:spTree>
    <p:extLst>
      <p:ext uri="{BB962C8B-B14F-4D97-AF65-F5344CB8AC3E}">
        <p14:creationId xmlns:p14="http://schemas.microsoft.com/office/powerpoint/2010/main" val="16586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B86BB-2041-4D32-B947-EDB8584943B3}" type="slidenum">
              <a:rPr lang="en-US" smtClean="0"/>
              <a:pPr/>
              <a:t>9</a:t>
            </a:fld>
            <a:endParaRPr lang="en-US" dirty="0"/>
          </a:p>
        </p:txBody>
      </p:sp>
    </p:spTree>
    <p:extLst>
      <p:ext uri="{BB962C8B-B14F-4D97-AF65-F5344CB8AC3E}">
        <p14:creationId xmlns:p14="http://schemas.microsoft.com/office/powerpoint/2010/main" val="282448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B86BB-2041-4D32-B947-EDB8584943B3}" type="slidenum">
              <a:rPr lang="en-US" smtClean="0"/>
              <a:pPr/>
              <a:t>10</a:t>
            </a:fld>
            <a:endParaRPr lang="en-US" dirty="0"/>
          </a:p>
        </p:txBody>
      </p:sp>
    </p:spTree>
    <p:extLst>
      <p:ext uri="{BB962C8B-B14F-4D97-AF65-F5344CB8AC3E}">
        <p14:creationId xmlns:p14="http://schemas.microsoft.com/office/powerpoint/2010/main" val="10139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3B86BB-2041-4D32-B947-EDB8584943B3}" type="slidenum">
              <a:rPr lang="en-US" smtClean="0"/>
              <a:pPr/>
              <a:t>11</a:t>
            </a:fld>
            <a:endParaRPr lang="en-US" dirty="0"/>
          </a:p>
        </p:txBody>
      </p:sp>
    </p:spTree>
    <p:extLst>
      <p:ext uri="{BB962C8B-B14F-4D97-AF65-F5344CB8AC3E}">
        <p14:creationId xmlns:p14="http://schemas.microsoft.com/office/powerpoint/2010/main" val="136149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5461"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65461"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r>
              <a:rPr lang="en-US" smtClean="0"/>
              <a:t>September 9, 2019</a:t>
            </a:r>
            <a:endParaRPr lang="en-US" dirty="0"/>
          </a:p>
        </p:txBody>
      </p:sp>
      <p:sp>
        <p:nvSpPr>
          <p:cNvPr id="8" name="Footer Placeholder 7"/>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48146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September 9, 2019</a:t>
            </a:r>
            <a:endParaRPr lang="en-US" dirty="0"/>
          </a:p>
        </p:txBody>
      </p:sp>
      <p:sp>
        <p:nvSpPr>
          <p:cNvPr id="5" name="Footer Placeholder 4"/>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202880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5461" y="365125"/>
            <a:ext cx="4463914"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smtClean="0"/>
              <a:t>September 9, 2019</a:t>
            </a:r>
            <a:endParaRPr lang="en-US" dirty="0"/>
          </a:p>
        </p:txBody>
      </p:sp>
      <p:sp>
        <p:nvSpPr>
          <p:cNvPr id="5" name="Footer Placeholder 4"/>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31316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460" y="1709739"/>
            <a:ext cx="6545127"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65460" y="4589464"/>
            <a:ext cx="654512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mtClean="0"/>
              <a:t>September 9, 2019</a:t>
            </a:r>
            <a:endParaRPr lang="en-US" dirty="0"/>
          </a:p>
        </p:txBody>
      </p:sp>
      <p:sp>
        <p:nvSpPr>
          <p:cNvPr id="5" name="Footer Placeholder 4"/>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20653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4" name="Date Placeholder 3"/>
          <p:cNvSpPr>
            <a:spLocks noGrp="1"/>
          </p:cNvSpPr>
          <p:nvPr>
            <p:ph type="dt" sz="half" idx="10"/>
          </p:nvPr>
        </p:nvSpPr>
        <p:spPr/>
        <p:txBody>
          <a:bodyPr/>
          <a:lstStyle/>
          <a:p>
            <a:r>
              <a:rPr lang="en-US" smtClean="0"/>
              <a:t>September 9, 2019</a:t>
            </a:r>
            <a:endParaRPr lang="en-US" dirty="0"/>
          </a:p>
        </p:txBody>
      </p:sp>
      <p:sp>
        <p:nvSpPr>
          <p:cNvPr id="5" name="Footer Placeholder 4"/>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17328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65461" y="1825625"/>
            <a:ext cx="312337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7678" y="1825625"/>
            <a:ext cx="32376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September 9, 2019</a:t>
            </a:r>
            <a:endParaRPr lang="en-US" dirty="0"/>
          </a:p>
        </p:txBody>
      </p:sp>
      <p:sp>
        <p:nvSpPr>
          <p:cNvPr id="6" name="Footer Placeholder 5"/>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6899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5461" y="365126"/>
            <a:ext cx="6551080" cy="1325563"/>
          </a:xfrm>
        </p:spPr>
        <p:txBody>
          <a:bodyPr/>
          <a:lstStyle/>
          <a:p>
            <a:r>
              <a:rPr lang="en-US" dirty="0"/>
              <a:t>Click to edit Master title style</a:t>
            </a:r>
          </a:p>
        </p:txBody>
      </p:sp>
      <p:sp>
        <p:nvSpPr>
          <p:cNvPr id="3" name="Text Placeholder 2"/>
          <p:cNvSpPr>
            <a:spLocks noGrp="1"/>
          </p:cNvSpPr>
          <p:nvPr>
            <p:ph type="body" idx="1"/>
          </p:nvPr>
        </p:nvSpPr>
        <p:spPr>
          <a:xfrm>
            <a:off x="1965460" y="1681163"/>
            <a:ext cx="30698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965460" y="2505075"/>
            <a:ext cx="306989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48470" y="1681163"/>
            <a:ext cx="336807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48470" y="2505075"/>
            <a:ext cx="336807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smtClean="0"/>
              <a:t>September 9, 2019</a:t>
            </a:r>
            <a:endParaRPr lang="en-US" dirty="0"/>
          </a:p>
        </p:txBody>
      </p:sp>
      <p:sp>
        <p:nvSpPr>
          <p:cNvPr id="8" name="Footer Placeholder 7"/>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78353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smtClean="0"/>
              <a:t>September 9, 2019</a:t>
            </a:r>
            <a:endParaRPr lang="en-US" dirty="0"/>
          </a:p>
        </p:txBody>
      </p:sp>
      <p:sp>
        <p:nvSpPr>
          <p:cNvPr id="4" name="Footer Placeholder 3"/>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25146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9, 2019</a:t>
            </a:r>
            <a:endParaRPr lang="en-US" dirty="0"/>
          </a:p>
        </p:txBody>
      </p:sp>
      <p:sp>
        <p:nvSpPr>
          <p:cNvPr id="3" name="Footer Placeholder 2"/>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86067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5461" y="387626"/>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48469" y="387627"/>
            <a:ext cx="3366881" cy="54734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61602" y="202282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r>
              <a:rPr lang="en-US" smtClean="0"/>
              <a:t>September 9, 2019</a:t>
            </a:r>
            <a:endParaRPr lang="en-US" dirty="0"/>
          </a:p>
        </p:txBody>
      </p:sp>
      <p:sp>
        <p:nvSpPr>
          <p:cNvPr id="6" name="Footer Placeholder 5"/>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207664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546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327374" y="987426"/>
            <a:ext cx="318916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65461" y="204946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r>
              <a:rPr lang="en-US" smtClean="0"/>
              <a:t>September 9, 2019</a:t>
            </a:r>
            <a:endParaRPr lang="en-US" dirty="0"/>
          </a:p>
        </p:txBody>
      </p:sp>
      <p:sp>
        <p:nvSpPr>
          <p:cNvPr id="6" name="Footer Placeholder 5"/>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325511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1.gif"/><Relationship Id="rId18" Type="http://schemas.openxmlformats.org/officeDocument/2006/relationships/customXml" Target="../ink/ink3.xml"/><Relationship Id="rId26" Type="http://schemas.openxmlformats.org/officeDocument/2006/relationships/customXml" Target="../ink/ink7.xml"/><Relationship Id="rId39" Type="http://schemas.openxmlformats.org/officeDocument/2006/relationships/customXml" Target="../ink/ink14.xml"/><Relationship Id="rId21" Type="http://schemas.openxmlformats.org/officeDocument/2006/relationships/image" Target="../media/image5.png"/><Relationship Id="rId34" Type="http://schemas.openxmlformats.org/officeDocument/2006/relationships/customXml" Target="../ink/ink11.xml"/><Relationship Id="rId42" Type="http://schemas.openxmlformats.org/officeDocument/2006/relationships/image" Target="../media/image15.png"/><Relationship Id="rId47" Type="http://schemas.openxmlformats.org/officeDocument/2006/relationships/customXml" Target="../ink/ink18.xml"/><Relationship Id="rId50" Type="http://schemas.openxmlformats.org/officeDocument/2006/relationships/customXml" Target="../ink/ink20.xml"/><Relationship Id="rId55" Type="http://schemas.openxmlformats.org/officeDocument/2006/relationships/image" Target="../media/image2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customXml" Target="../ink/ink2.xml"/><Relationship Id="rId29" Type="http://schemas.openxmlformats.org/officeDocument/2006/relationships/image" Target="../media/image9.png"/><Relationship Id="rId11" Type="http://schemas.openxmlformats.org/officeDocument/2006/relationships/slideLayout" Target="../slideLayouts/slideLayout11.xml"/><Relationship Id="rId24" Type="http://schemas.openxmlformats.org/officeDocument/2006/relationships/customXml" Target="../ink/ink6.xml"/><Relationship Id="rId32" Type="http://schemas.openxmlformats.org/officeDocument/2006/relationships/customXml" Target="../ink/ink10.xml"/><Relationship Id="rId37" Type="http://schemas.openxmlformats.org/officeDocument/2006/relationships/customXml" Target="../ink/ink13.xml"/><Relationship Id="rId40" Type="http://schemas.openxmlformats.org/officeDocument/2006/relationships/image" Target="../media/image14.png"/><Relationship Id="rId45" Type="http://schemas.openxmlformats.org/officeDocument/2006/relationships/customXml" Target="../ink/ink17.xml"/><Relationship Id="rId53" Type="http://schemas.openxmlformats.org/officeDocument/2006/relationships/image" Target="../media/image20.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image" Target="../media/image4.png"/><Relationship Id="rId31" Type="http://schemas.openxmlformats.org/officeDocument/2006/relationships/image" Target="../media/image10.png"/><Relationship Id="rId44" Type="http://schemas.openxmlformats.org/officeDocument/2006/relationships/image" Target="../media/image16.png"/><Relationship Id="rId52" Type="http://schemas.openxmlformats.org/officeDocument/2006/relationships/customXml" Target="../ink/ink2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 Id="rId22" Type="http://schemas.openxmlformats.org/officeDocument/2006/relationships/customXml" Target="../ink/ink5.xml"/><Relationship Id="rId27" Type="http://schemas.openxmlformats.org/officeDocument/2006/relationships/image" Target="../media/image8.png"/><Relationship Id="rId30" Type="http://schemas.openxmlformats.org/officeDocument/2006/relationships/customXml" Target="../ink/ink9.xml"/><Relationship Id="rId35" Type="http://schemas.openxmlformats.org/officeDocument/2006/relationships/image" Target="../media/image12.png"/><Relationship Id="rId43" Type="http://schemas.openxmlformats.org/officeDocument/2006/relationships/customXml" Target="../ink/ink16.xml"/><Relationship Id="rId48" Type="http://schemas.openxmlformats.org/officeDocument/2006/relationships/image" Target="../media/image18.png"/><Relationship Id="rId8" Type="http://schemas.openxmlformats.org/officeDocument/2006/relationships/slideLayout" Target="../slideLayouts/slideLayout8.xml"/><Relationship Id="rId51" Type="http://schemas.openxmlformats.org/officeDocument/2006/relationships/image" Target="../media/image19.png"/><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image" Target="../media/image3.png"/><Relationship Id="rId25" Type="http://schemas.openxmlformats.org/officeDocument/2006/relationships/image" Target="../media/image7.png"/><Relationship Id="rId33" Type="http://schemas.openxmlformats.org/officeDocument/2006/relationships/image" Target="../media/image11.png"/><Relationship Id="rId38" Type="http://schemas.openxmlformats.org/officeDocument/2006/relationships/image" Target="../media/image13.png"/><Relationship Id="rId46" Type="http://schemas.openxmlformats.org/officeDocument/2006/relationships/image" Target="../media/image17.png"/><Relationship Id="rId20" Type="http://schemas.openxmlformats.org/officeDocument/2006/relationships/customXml" Target="../ink/ink4.xml"/><Relationship Id="rId41" Type="http://schemas.openxmlformats.org/officeDocument/2006/relationships/customXml" Target="../ink/ink15.xml"/><Relationship Id="rId54"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image" Target="../media/image2.png"/><Relationship Id="rId23" Type="http://schemas.openxmlformats.org/officeDocument/2006/relationships/image" Target="../media/image6.png"/><Relationship Id="rId28" Type="http://schemas.openxmlformats.org/officeDocument/2006/relationships/customXml" Target="../ink/ink8.xml"/><Relationship Id="rId36" Type="http://schemas.openxmlformats.org/officeDocument/2006/relationships/customXml" Target="../ink/ink12.xml"/><Relationship Id="rId49" Type="http://schemas.openxmlformats.org/officeDocument/2006/relationships/customXml" Target="../ink/ink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87" y="365126"/>
            <a:ext cx="65356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979686" y="1825625"/>
            <a:ext cx="653566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5461"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September 9, 2019</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5FBCA-41A7-B949-B51F-DCBF9B8DC97F}" type="slidenum">
              <a:rPr lang="en-US" smtClean="0"/>
              <a:pPr/>
              <a:t>‹#›</a:t>
            </a:fld>
            <a:endParaRPr lang="en-US" dirty="0"/>
          </a:p>
        </p:txBody>
      </p:sp>
      <p:sp>
        <p:nvSpPr>
          <p:cNvPr id="8" name="Rectangle 7">
            <a:extLst>
              <a:ext uri="{FF2B5EF4-FFF2-40B4-BE49-F238E27FC236}">
                <a16:creationId xmlns:a16="http://schemas.microsoft.com/office/drawing/2014/main" xmlns="" xmlns:mv="urn:schemas-microsoft-com:mac:vml" xmlns:mc="http://schemas.openxmlformats.org/markup-compatibility/2006" id="{E6C425CA-4C96-4CF2-97DB-54A07F3F5E43}"/>
              </a:ext>
            </a:extLst>
          </p:cNvPr>
          <p:cNvSpPr/>
          <p:nvPr userDrawn="1"/>
        </p:nvSpPr>
        <p:spPr>
          <a:xfrm>
            <a:off x="10274" y="0"/>
            <a:ext cx="1828799" cy="6858001"/>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xmlns="" xmlns:mv="urn:schemas-microsoft-com:mac:vml" xmlns:mc="http://schemas.openxmlformats.org/markup-compatibility/2006" id="{8EB4A2EA-D139-4873-8E87-D896B27A914F}"/>
              </a:ext>
            </a:extLst>
          </p:cNvPr>
          <p:cNvSpPr txBox="1"/>
          <p:nvPr userDrawn="1"/>
        </p:nvSpPr>
        <p:spPr>
          <a:xfrm>
            <a:off x="0" y="773139"/>
            <a:ext cx="1828799" cy="7171194"/>
          </a:xfrm>
          <a:prstGeom prst="rect">
            <a:avLst/>
          </a:prstGeom>
          <a:noFill/>
        </p:spPr>
        <p:txBody>
          <a:bodyPr wrap="square" rtlCol="0">
            <a:spAutoFit/>
          </a:bodyPr>
          <a:lstStyle/>
          <a:p>
            <a:pPr algn="ctr"/>
            <a:r>
              <a:rPr lang="en-US" sz="2000" dirty="0">
                <a:solidFill>
                  <a:schemeClr val="bg1"/>
                </a:solidFill>
              </a:rPr>
              <a:t>Teaching with Small Boats </a:t>
            </a:r>
            <a:r>
              <a:rPr lang="en-US" sz="2000" dirty="0" smtClean="0">
                <a:solidFill>
                  <a:schemeClr val="bg1"/>
                </a:solidFill>
              </a:rPr>
              <a:t>Alliance</a:t>
            </a:r>
            <a:endParaRPr lang="en-US" dirty="0">
              <a:solidFill>
                <a:schemeClr val="bg1"/>
              </a:solidFill>
            </a:endParaRPr>
          </a:p>
          <a:p>
            <a:pPr algn="ctr"/>
            <a:r>
              <a:rPr lang="en-US" sz="2000" dirty="0">
                <a:solidFill>
                  <a:schemeClr val="bg1"/>
                </a:solidFill>
              </a:rPr>
              <a:t>2019 Conference</a:t>
            </a:r>
          </a:p>
          <a:p>
            <a:pPr algn="ctr"/>
            <a:endParaRPr lang="en-US" sz="14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October </a:t>
            </a:r>
            <a:r>
              <a:rPr lang="en-US" sz="1600" dirty="0" smtClean="0">
                <a:solidFill>
                  <a:schemeClr val="bg1"/>
                </a:solidFill>
              </a:rPr>
              <a:t>11-14, 2019</a:t>
            </a:r>
            <a:endParaRPr lang="en-US" sz="16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Antique Boat Museum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Clayton, NY</a:t>
            </a: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p:txBody>
      </p:sp>
      <p:pic>
        <p:nvPicPr>
          <p:cNvPr id="11" name="Picture 10">
            <a:extLst>
              <a:ext uri="{FF2B5EF4-FFF2-40B4-BE49-F238E27FC236}">
                <a16:creationId xmlns:a16="http://schemas.microsoft.com/office/drawing/2014/main" xmlns="" xmlns:mv="urn:schemas-microsoft-com:mac:vml" xmlns:mc="http://schemas.openxmlformats.org/markup-compatibility/2006" id="{DB239AD7-1B8A-4844-BBDC-12BBB3433171}"/>
              </a:ext>
            </a:extLst>
          </p:cNvPr>
          <p:cNvPicPr>
            <a:picLocks noChangeAspect="1"/>
          </p:cNvPicPr>
          <p:nvPr userDrawn="1"/>
        </p:nvPicPr>
        <p:blipFill>
          <a:blip r:embed="rId13"/>
          <a:stretch>
            <a:fillRect/>
          </a:stretch>
        </p:blipFill>
        <p:spPr>
          <a:xfrm>
            <a:off x="71920" y="53104"/>
            <a:ext cx="1725306" cy="406863"/>
          </a:xfrm>
          <a:prstGeom prst="rect">
            <a:avLst/>
          </a:prstGeom>
        </p:spPr>
      </p:pic>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14">
            <p14:nvContentPartPr>
              <p14:cNvPr id="12" name="Ink 11">
                <a:extLst>
                  <a:ext uri="{FF2B5EF4-FFF2-40B4-BE49-F238E27FC236}">
                    <a16:creationId xmlns:a16="http://schemas.microsoft.com/office/drawing/2014/main" id="{D5D10D41-B364-497B-A90B-C2DE09FCD618}"/>
                  </a:ext>
                </a:extLst>
              </p14:cNvPr>
              <p14:cNvContentPartPr/>
              <p14:nvPr userDrawn="1"/>
            </p14:nvContentPartPr>
            <p14:xfrm>
              <a:off x="2506239" y="5753184"/>
              <a:ext cx="360" cy="360"/>
            </p14:xfrm>
          </p:contentPart>
        </mc:Choice>
        <mc:Fallback>
          <p:pic>
            <p:nvPicPr>
              <p:cNvPr id="12" name="Ink 11">
                <a:extLst>
                  <a:ext uri="{FF2B5EF4-FFF2-40B4-BE49-F238E27FC236}">
                    <a16:creationId xmlns:a16="http://schemas.microsoft.com/office/drawing/2014/main" xmlns="" xmlns:aink="http://schemas.microsoft.com/office/drawing/2016/ink" xmlns:p14="http://schemas.microsoft.com/office/powerpoint/2010/main" xmlns:mv="urn:schemas-microsoft-com:mac:vml" id="{D5D10D41-B364-497B-A90B-C2DE09FCD618}"/>
                  </a:ext>
                </a:extLst>
              </p:cNvPr>
              <p:cNvPicPr/>
              <p:nvPr/>
            </p:nvPicPr>
            <p:blipFill>
              <a:blip r:embed="rId15"/>
              <a:stretch>
                <a:fillRect/>
              </a:stretch>
            </p:blipFill>
            <p:spPr>
              <a:xfrm>
                <a:off x="2488599" y="564518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16">
            <p14:nvContentPartPr>
              <p14:cNvPr id="13" name="Ink 12">
                <a:extLst>
                  <a:ext uri="{FF2B5EF4-FFF2-40B4-BE49-F238E27FC236}">
                    <a16:creationId xmlns:a16="http://schemas.microsoft.com/office/drawing/2014/main" id="{8BD9573B-E708-45A8-A60C-52B4863F72F5}"/>
                  </a:ext>
                </a:extLst>
              </p14:cNvPr>
              <p14:cNvContentPartPr/>
              <p14:nvPr userDrawn="1"/>
            </p14:nvContentPartPr>
            <p14:xfrm>
              <a:off x="883359" y="451464"/>
              <a:ext cx="360" cy="360"/>
            </p14:xfrm>
          </p:contentPart>
        </mc:Choice>
        <mc:Fallback>
          <p:pic>
            <p:nvPicPr>
              <p:cNvPr id="13" name="Ink 12">
                <a:extLst>
                  <a:ext uri="{FF2B5EF4-FFF2-40B4-BE49-F238E27FC236}">
                    <a16:creationId xmlns:a16="http://schemas.microsoft.com/office/drawing/2014/main" xmlns="" xmlns:aink="http://schemas.microsoft.com/office/drawing/2016/ink" xmlns:p14="http://schemas.microsoft.com/office/powerpoint/2010/main" xmlns:mv="urn:schemas-microsoft-com:mac:vml" id="{8BD9573B-E708-45A8-A60C-52B4863F72F5}"/>
                  </a:ext>
                </a:extLst>
              </p:cNvPr>
              <p:cNvPicPr/>
              <p:nvPr/>
            </p:nvPicPr>
            <p:blipFill>
              <a:blip r:embed="rId17"/>
              <a:stretch>
                <a:fillRect/>
              </a:stretch>
            </p:blipFill>
            <p:spPr>
              <a:xfrm>
                <a:off x="865719" y="3434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18">
            <p14:nvContentPartPr>
              <p14:cNvPr id="14" name="Ink 13">
                <a:extLst>
                  <a:ext uri="{FF2B5EF4-FFF2-40B4-BE49-F238E27FC236}">
                    <a16:creationId xmlns:a16="http://schemas.microsoft.com/office/drawing/2014/main" id="{5D44BF7B-6D0E-4542-9F79-E4800C3F3F3E}"/>
                  </a:ext>
                </a:extLst>
              </p14:cNvPr>
              <p14:cNvContentPartPr/>
              <p14:nvPr userDrawn="1"/>
            </p14:nvContentPartPr>
            <p14:xfrm>
              <a:off x="1242999" y="307464"/>
              <a:ext cx="360" cy="360"/>
            </p14:xfrm>
          </p:contentPart>
        </mc:Choice>
        <mc:Fallback>
          <p:pic>
            <p:nvPicPr>
              <p:cNvPr id="14" name="Ink 13">
                <a:extLst>
                  <a:ext uri="{FF2B5EF4-FFF2-40B4-BE49-F238E27FC236}">
                    <a16:creationId xmlns:a16="http://schemas.microsoft.com/office/drawing/2014/main" xmlns="" xmlns:aink="http://schemas.microsoft.com/office/drawing/2016/ink" xmlns:p14="http://schemas.microsoft.com/office/powerpoint/2010/main" xmlns:mv="urn:schemas-microsoft-com:mac:vml" id="{5D44BF7B-6D0E-4542-9F79-E4800C3F3F3E}"/>
                  </a:ext>
                </a:extLst>
              </p:cNvPr>
              <p:cNvPicPr/>
              <p:nvPr/>
            </p:nvPicPr>
            <p:blipFill>
              <a:blip r:embed="rId19"/>
              <a:stretch>
                <a:fillRect/>
              </a:stretch>
            </p:blipFill>
            <p:spPr>
              <a:xfrm>
                <a:off x="1224999" y="19982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0">
            <p14:nvContentPartPr>
              <p14:cNvPr id="15" name="Ink 14">
                <a:extLst>
                  <a:ext uri="{FF2B5EF4-FFF2-40B4-BE49-F238E27FC236}">
                    <a16:creationId xmlns:a16="http://schemas.microsoft.com/office/drawing/2014/main" id="{74F11915-88BA-49E5-A2A2-24558E1DAD51}"/>
                  </a:ext>
                </a:extLst>
              </p14:cNvPr>
              <p14:cNvContentPartPr/>
              <p14:nvPr userDrawn="1"/>
            </p14:nvContentPartPr>
            <p14:xfrm>
              <a:off x="1273959" y="6338904"/>
              <a:ext cx="360" cy="360"/>
            </p14:xfrm>
          </p:contentPart>
        </mc:Choice>
        <mc:Fallback>
          <p:pic>
            <p:nvPicPr>
              <p:cNvPr id="15" name="Ink 14">
                <a:extLst>
                  <a:ext uri="{FF2B5EF4-FFF2-40B4-BE49-F238E27FC236}">
                    <a16:creationId xmlns:a16="http://schemas.microsoft.com/office/drawing/2014/main" xmlns="" xmlns:aink="http://schemas.microsoft.com/office/drawing/2016/ink" xmlns:p14="http://schemas.microsoft.com/office/powerpoint/2010/main" xmlns:mv="urn:schemas-microsoft-com:mac:vml" id="{74F11915-88BA-49E5-A2A2-24558E1DAD51}"/>
                  </a:ext>
                </a:extLst>
              </p:cNvPr>
              <p:cNvPicPr/>
              <p:nvPr/>
            </p:nvPicPr>
            <p:blipFill>
              <a:blip r:embed="rId21"/>
              <a:stretch>
                <a:fillRect/>
              </a:stretch>
            </p:blipFill>
            <p:spPr>
              <a:xfrm>
                <a:off x="1255959" y="62312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2">
            <p14:nvContentPartPr>
              <p14:cNvPr id="16" name="Ink 15">
                <a:extLst>
                  <a:ext uri="{FF2B5EF4-FFF2-40B4-BE49-F238E27FC236}">
                    <a16:creationId xmlns:a16="http://schemas.microsoft.com/office/drawing/2014/main" id="{55975EF9-3D0C-4DEC-9814-29B9B233D64B}"/>
                  </a:ext>
                </a:extLst>
              </p14:cNvPr>
              <p14:cNvContentPartPr/>
              <p14:nvPr userDrawn="1"/>
            </p14:nvContentPartPr>
            <p14:xfrm>
              <a:off x="2301399" y="5876664"/>
              <a:ext cx="360" cy="360"/>
            </p14:xfrm>
          </p:contentPart>
        </mc:Choice>
        <mc:Fallback>
          <p:pic>
            <p:nvPicPr>
              <p:cNvPr id="16" name="Ink 15">
                <a:extLst>
                  <a:ext uri="{FF2B5EF4-FFF2-40B4-BE49-F238E27FC236}">
                    <a16:creationId xmlns:a16="http://schemas.microsoft.com/office/drawing/2014/main" xmlns="" xmlns:aink="http://schemas.microsoft.com/office/drawing/2016/ink" xmlns:p14="http://schemas.microsoft.com/office/powerpoint/2010/main" xmlns:mv="urn:schemas-microsoft-com:mac:vml" id="{55975EF9-3D0C-4DEC-9814-29B9B233D64B}"/>
                  </a:ext>
                </a:extLst>
              </p:cNvPr>
              <p:cNvPicPr/>
              <p:nvPr/>
            </p:nvPicPr>
            <p:blipFill>
              <a:blip r:embed="rId23"/>
              <a:stretch>
                <a:fillRect/>
              </a:stretch>
            </p:blipFill>
            <p:spPr>
              <a:xfrm>
                <a:off x="2283399" y="57686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4">
            <p14:nvContentPartPr>
              <p14:cNvPr id="17" name="Ink 16">
                <a:extLst>
                  <a:ext uri="{FF2B5EF4-FFF2-40B4-BE49-F238E27FC236}">
                    <a16:creationId xmlns:a16="http://schemas.microsoft.com/office/drawing/2014/main" id="{766573F3-AE87-4C9A-BE17-EE800099999D}"/>
                  </a:ext>
                </a:extLst>
              </p14:cNvPr>
              <p14:cNvContentPartPr/>
              <p14:nvPr userDrawn="1"/>
            </p14:nvContentPartPr>
            <p14:xfrm>
              <a:off x="-1253601" y="3389784"/>
              <a:ext cx="360" cy="360"/>
            </p14:xfrm>
          </p:contentPart>
        </mc:Choice>
        <mc:Fallback>
          <p:pic>
            <p:nvPicPr>
              <p:cNvPr id="17" name="Ink 16">
                <a:extLst>
                  <a:ext uri="{FF2B5EF4-FFF2-40B4-BE49-F238E27FC236}">
                    <a16:creationId xmlns:a16="http://schemas.microsoft.com/office/drawing/2014/main" xmlns="" xmlns:aink="http://schemas.microsoft.com/office/drawing/2016/ink" xmlns:p14="http://schemas.microsoft.com/office/powerpoint/2010/main" xmlns:mv="urn:schemas-microsoft-com:mac:vml" id="{766573F3-AE87-4C9A-BE17-EE800099999D}"/>
                  </a:ext>
                </a:extLst>
              </p:cNvPr>
              <p:cNvPicPr/>
              <p:nvPr/>
            </p:nvPicPr>
            <p:blipFill>
              <a:blip r:embed="rId25"/>
              <a:stretch>
                <a:fillRect/>
              </a:stretch>
            </p:blipFill>
            <p:spPr>
              <a:xfrm>
                <a:off x="-1271601" y="328214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6">
            <p14:nvContentPartPr>
              <p14:cNvPr id="18" name="Ink 17">
                <a:extLst>
                  <a:ext uri="{FF2B5EF4-FFF2-40B4-BE49-F238E27FC236}">
                    <a16:creationId xmlns:a16="http://schemas.microsoft.com/office/drawing/2014/main" id="{70689889-A8DC-4B7C-A2C3-BB7E4F7ED2ED}"/>
                  </a:ext>
                </a:extLst>
              </p14:cNvPr>
              <p14:cNvContentPartPr/>
              <p14:nvPr userDrawn="1"/>
            </p14:nvContentPartPr>
            <p14:xfrm>
              <a:off x="-832401" y="3040584"/>
              <a:ext cx="360" cy="360"/>
            </p14:xfrm>
          </p:contentPart>
        </mc:Choice>
        <mc:Fallback>
          <p:pic>
            <p:nvPicPr>
              <p:cNvPr id="18" name="Ink 17">
                <a:extLst>
                  <a:ext uri="{FF2B5EF4-FFF2-40B4-BE49-F238E27FC236}">
                    <a16:creationId xmlns:a16="http://schemas.microsoft.com/office/drawing/2014/main" xmlns="" xmlns:aink="http://schemas.microsoft.com/office/drawing/2016/ink" xmlns:p14="http://schemas.microsoft.com/office/powerpoint/2010/main" xmlns:mv="urn:schemas-microsoft-com:mac:vml" id="{70689889-A8DC-4B7C-A2C3-BB7E4F7ED2ED}"/>
                  </a:ext>
                </a:extLst>
              </p:cNvPr>
              <p:cNvPicPr/>
              <p:nvPr/>
            </p:nvPicPr>
            <p:blipFill>
              <a:blip r:embed="rId27"/>
              <a:stretch>
                <a:fillRect/>
              </a:stretch>
            </p:blipFill>
            <p:spPr>
              <a:xfrm>
                <a:off x="-850401" y="293258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8">
            <p14:nvContentPartPr>
              <p14:cNvPr id="19" name="Ink 18">
                <a:extLst>
                  <a:ext uri="{FF2B5EF4-FFF2-40B4-BE49-F238E27FC236}">
                    <a16:creationId xmlns:a16="http://schemas.microsoft.com/office/drawing/2014/main" id="{E4EADF36-819A-49A1-9FCB-B3F54954E3F1}"/>
                  </a:ext>
                </a:extLst>
              </p14:cNvPr>
              <p14:cNvContentPartPr/>
              <p14:nvPr userDrawn="1"/>
            </p14:nvContentPartPr>
            <p14:xfrm>
              <a:off x="-1808721" y="1520304"/>
              <a:ext cx="360" cy="360"/>
            </p14:xfrm>
          </p:contentPart>
        </mc:Choice>
        <mc:Fallback>
          <p:pic>
            <p:nvPicPr>
              <p:cNvPr id="19" name="Ink 18">
                <a:extLst>
                  <a:ext uri="{FF2B5EF4-FFF2-40B4-BE49-F238E27FC236}">
                    <a16:creationId xmlns:a16="http://schemas.microsoft.com/office/drawing/2014/main" xmlns="" xmlns:aink="http://schemas.microsoft.com/office/drawing/2016/ink" xmlns:p14="http://schemas.microsoft.com/office/powerpoint/2010/main" xmlns:mv="urn:schemas-microsoft-com:mac:vml" id="{E4EADF36-819A-49A1-9FCB-B3F54954E3F1}"/>
                  </a:ext>
                </a:extLst>
              </p:cNvPr>
              <p:cNvPicPr/>
              <p:nvPr/>
            </p:nvPicPr>
            <p:blipFill>
              <a:blip r:embed="rId29"/>
              <a:stretch>
                <a:fillRect/>
              </a:stretch>
            </p:blipFill>
            <p:spPr>
              <a:xfrm>
                <a:off x="-1826361" y="141230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0">
            <p14:nvContentPartPr>
              <p14:cNvPr id="20" name="Ink 19">
                <a:extLst>
                  <a:ext uri="{FF2B5EF4-FFF2-40B4-BE49-F238E27FC236}">
                    <a16:creationId xmlns:a16="http://schemas.microsoft.com/office/drawing/2014/main" id="{7AB10CDA-5EA0-4FA4-80E1-4C1606CEA917}"/>
                  </a:ext>
                </a:extLst>
              </p14:cNvPr>
              <p14:cNvContentPartPr/>
              <p14:nvPr userDrawn="1"/>
            </p14:nvContentPartPr>
            <p14:xfrm>
              <a:off x="-873801" y="646944"/>
              <a:ext cx="360" cy="360"/>
            </p14:xfrm>
          </p:contentPart>
        </mc:Choice>
        <mc:Fallback>
          <p:pic>
            <p:nvPicPr>
              <p:cNvPr id="20" name="Ink 19">
                <a:extLst>
                  <a:ext uri="{FF2B5EF4-FFF2-40B4-BE49-F238E27FC236}">
                    <a16:creationId xmlns:a16="http://schemas.microsoft.com/office/drawing/2014/main" xmlns="" xmlns:aink="http://schemas.microsoft.com/office/drawing/2016/ink" xmlns:p14="http://schemas.microsoft.com/office/powerpoint/2010/main" xmlns:mv="urn:schemas-microsoft-com:mac:vml" id="{7AB10CDA-5EA0-4FA4-80E1-4C1606CEA917}"/>
                  </a:ext>
                </a:extLst>
              </p:cNvPr>
              <p:cNvPicPr/>
              <p:nvPr/>
            </p:nvPicPr>
            <p:blipFill>
              <a:blip r:embed="rId31"/>
              <a:stretch>
                <a:fillRect/>
              </a:stretch>
            </p:blipFill>
            <p:spPr>
              <a:xfrm>
                <a:off x="-891801" y="53930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2">
            <p14:nvContentPartPr>
              <p14:cNvPr id="21" name="Ink 20">
                <a:extLst>
                  <a:ext uri="{FF2B5EF4-FFF2-40B4-BE49-F238E27FC236}">
                    <a16:creationId xmlns:a16="http://schemas.microsoft.com/office/drawing/2014/main" id="{94D3C724-2486-470C-90F5-C7381D3B0DA0}"/>
                  </a:ext>
                </a:extLst>
              </p14:cNvPr>
              <p14:cNvContentPartPr/>
              <p14:nvPr userDrawn="1"/>
            </p14:nvContentPartPr>
            <p14:xfrm>
              <a:off x="-1439001" y="143304"/>
              <a:ext cx="360" cy="360"/>
            </p14:xfrm>
          </p:contentPart>
        </mc:Choice>
        <mc:Fallback>
          <p:pic>
            <p:nvPicPr>
              <p:cNvPr id="21" name="Ink 20">
                <a:extLst>
                  <a:ext uri="{FF2B5EF4-FFF2-40B4-BE49-F238E27FC236}">
                    <a16:creationId xmlns:a16="http://schemas.microsoft.com/office/drawing/2014/main" xmlns="" xmlns:aink="http://schemas.microsoft.com/office/drawing/2016/ink" xmlns:p14="http://schemas.microsoft.com/office/powerpoint/2010/main" xmlns:mv="urn:schemas-microsoft-com:mac:vml" id="{94D3C724-2486-470C-90F5-C7381D3B0DA0}"/>
                  </a:ext>
                </a:extLst>
              </p:cNvPr>
              <p:cNvPicPr/>
              <p:nvPr/>
            </p:nvPicPr>
            <p:blipFill>
              <a:blip r:embed="rId33"/>
              <a:stretch>
                <a:fillRect/>
              </a:stretch>
            </p:blipFill>
            <p:spPr>
              <a:xfrm>
                <a:off x="-1456641" y="3530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4">
            <p14:nvContentPartPr>
              <p14:cNvPr id="22" name="Ink 21">
                <a:extLst>
                  <a:ext uri="{FF2B5EF4-FFF2-40B4-BE49-F238E27FC236}">
                    <a16:creationId xmlns:a16="http://schemas.microsoft.com/office/drawing/2014/main" id="{3A5F7164-89E9-435C-B127-A2F06B69712E}"/>
                  </a:ext>
                </a:extLst>
              </p14:cNvPr>
              <p14:cNvContentPartPr/>
              <p14:nvPr userDrawn="1"/>
            </p14:nvContentPartPr>
            <p14:xfrm>
              <a:off x="-1439001" y="122756"/>
              <a:ext cx="360" cy="360"/>
            </p14:xfrm>
          </p:contentPart>
        </mc:Choice>
        <mc:Fallback>
          <p:pic>
            <p:nvPicPr>
              <p:cNvPr id="22" name="Ink 21">
                <a:extLst>
                  <a:ext uri="{FF2B5EF4-FFF2-40B4-BE49-F238E27FC236}">
                    <a16:creationId xmlns:a16="http://schemas.microsoft.com/office/drawing/2014/main" xmlns="" xmlns:aink="http://schemas.microsoft.com/office/drawing/2016/ink" xmlns:p14="http://schemas.microsoft.com/office/powerpoint/2010/main" xmlns:mv="urn:schemas-microsoft-com:mac:vml" id="{3A5F7164-89E9-435C-B127-A2F06B69712E}"/>
                  </a:ext>
                </a:extLst>
              </p:cNvPr>
              <p:cNvPicPr/>
              <p:nvPr/>
            </p:nvPicPr>
            <p:blipFill>
              <a:blip r:embed="rId35"/>
              <a:stretch>
                <a:fillRect/>
              </a:stretch>
            </p:blipFill>
            <p:spPr>
              <a:xfrm>
                <a:off x="-1456641" y="1475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6">
            <p14:nvContentPartPr>
              <p14:cNvPr id="23" name="Ink 22">
                <a:extLst>
                  <a:ext uri="{FF2B5EF4-FFF2-40B4-BE49-F238E27FC236}">
                    <a16:creationId xmlns:a16="http://schemas.microsoft.com/office/drawing/2014/main" id="{FB98C806-26D7-4D4A-AF49-F8820C953DC6}"/>
                  </a:ext>
                </a:extLst>
              </p14:cNvPr>
              <p14:cNvContentPartPr/>
              <p14:nvPr userDrawn="1"/>
            </p14:nvContentPartPr>
            <p14:xfrm>
              <a:off x="-1439001" y="122756"/>
              <a:ext cx="360" cy="360"/>
            </p14:xfrm>
          </p:contentPart>
        </mc:Choice>
        <mc:Fallback>
          <p:pic>
            <p:nvPicPr>
              <p:cNvPr id="23" name="Ink 22">
                <a:extLst>
                  <a:ext uri="{FF2B5EF4-FFF2-40B4-BE49-F238E27FC236}">
                    <a16:creationId xmlns:a16="http://schemas.microsoft.com/office/drawing/2014/main" xmlns="" xmlns:aink="http://schemas.microsoft.com/office/drawing/2016/ink" xmlns:p14="http://schemas.microsoft.com/office/powerpoint/2010/main" xmlns:mv="urn:schemas-microsoft-com:mac:vml" id="{FB98C806-26D7-4D4A-AF49-F8820C953DC6}"/>
                  </a:ext>
                </a:extLst>
              </p:cNvPr>
              <p:cNvPicPr/>
              <p:nvPr/>
            </p:nvPicPr>
            <p:blipFill>
              <a:blip r:embed="rId35"/>
              <a:stretch>
                <a:fillRect/>
              </a:stretch>
            </p:blipFill>
            <p:spPr>
              <a:xfrm>
                <a:off x="-1456641" y="1475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7">
            <p14:nvContentPartPr>
              <p14:cNvPr id="24" name="Ink 23">
                <a:extLst>
                  <a:ext uri="{FF2B5EF4-FFF2-40B4-BE49-F238E27FC236}">
                    <a16:creationId xmlns:a16="http://schemas.microsoft.com/office/drawing/2014/main" id="{2360F046-B5E3-4A75-BE28-A6B7AFBBBBB2}"/>
                  </a:ext>
                </a:extLst>
              </p14:cNvPr>
              <p14:cNvContentPartPr/>
              <p14:nvPr userDrawn="1"/>
            </p14:nvContentPartPr>
            <p14:xfrm>
              <a:off x="-1439001" y="677876"/>
              <a:ext cx="360" cy="360"/>
            </p14:xfrm>
          </p:contentPart>
        </mc:Choice>
        <mc:Fallback>
          <p:pic>
            <p:nvPicPr>
              <p:cNvPr id="24" name="Ink 23">
                <a:extLst>
                  <a:ext uri="{FF2B5EF4-FFF2-40B4-BE49-F238E27FC236}">
                    <a16:creationId xmlns:a16="http://schemas.microsoft.com/office/drawing/2014/main" xmlns="" xmlns:aink="http://schemas.microsoft.com/office/drawing/2016/ink" xmlns:p14="http://schemas.microsoft.com/office/powerpoint/2010/main" xmlns:mv="urn:schemas-microsoft-com:mac:vml" id="{2360F046-B5E3-4A75-BE28-A6B7AFBBBBB2}"/>
                  </a:ext>
                </a:extLst>
              </p:cNvPr>
              <p:cNvPicPr/>
              <p:nvPr/>
            </p:nvPicPr>
            <p:blipFill>
              <a:blip r:embed="rId38"/>
              <a:stretch>
                <a:fillRect/>
              </a:stretch>
            </p:blipFill>
            <p:spPr>
              <a:xfrm>
                <a:off x="-1456641" y="56987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9">
            <p14:nvContentPartPr>
              <p14:cNvPr id="25" name="Ink 24">
                <a:extLst>
                  <a:ext uri="{FF2B5EF4-FFF2-40B4-BE49-F238E27FC236}">
                    <a16:creationId xmlns:a16="http://schemas.microsoft.com/office/drawing/2014/main" id="{9D510D91-80F5-41B7-8937-BFD2EFDBB747}"/>
                  </a:ext>
                </a:extLst>
              </p14:cNvPr>
              <p14:cNvContentPartPr/>
              <p14:nvPr userDrawn="1"/>
            </p14:nvContentPartPr>
            <p14:xfrm>
              <a:off x="-883881" y="790916"/>
              <a:ext cx="360" cy="360"/>
            </p14:xfrm>
          </p:contentPart>
        </mc:Choice>
        <mc:Fallback>
          <p:pic>
            <p:nvPicPr>
              <p:cNvPr id="25" name="Ink 24">
                <a:extLst>
                  <a:ext uri="{FF2B5EF4-FFF2-40B4-BE49-F238E27FC236}">
                    <a16:creationId xmlns:a16="http://schemas.microsoft.com/office/drawing/2014/main" xmlns="" xmlns:aink="http://schemas.microsoft.com/office/drawing/2016/ink" xmlns:p14="http://schemas.microsoft.com/office/powerpoint/2010/main" xmlns:mv="urn:schemas-microsoft-com:mac:vml" id="{9D510D91-80F5-41B7-8937-BFD2EFDBB747}"/>
                  </a:ext>
                </a:extLst>
              </p:cNvPr>
              <p:cNvPicPr/>
              <p:nvPr/>
            </p:nvPicPr>
            <p:blipFill>
              <a:blip r:embed="rId40"/>
              <a:stretch>
                <a:fillRect/>
              </a:stretch>
            </p:blipFill>
            <p:spPr>
              <a:xfrm>
                <a:off x="-901521" y="68291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1">
            <p14:nvContentPartPr>
              <p14:cNvPr id="26" name="Ink 25">
                <a:extLst>
                  <a:ext uri="{FF2B5EF4-FFF2-40B4-BE49-F238E27FC236}">
                    <a16:creationId xmlns:a16="http://schemas.microsoft.com/office/drawing/2014/main" id="{78B57379-5192-4E66-88C0-17A6B4137DE0}"/>
                  </a:ext>
                </a:extLst>
              </p14:cNvPr>
              <p14:cNvContentPartPr/>
              <p14:nvPr userDrawn="1"/>
            </p14:nvContentPartPr>
            <p14:xfrm>
              <a:off x="5958639" y="1345316"/>
              <a:ext cx="360" cy="360"/>
            </p14:xfrm>
          </p:contentPart>
        </mc:Choice>
        <mc:Fallback>
          <p:pic>
            <p:nvPicPr>
              <p:cNvPr id="26" name="Ink 25">
                <a:extLst>
                  <a:ext uri="{FF2B5EF4-FFF2-40B4-BE49-F238E27FC236}">
                    <a16:creationId xmlns:a16="http://schemas.microsoft.com/office/drawing/2014/main" xmlns="" xmlns:aink="http://schemas.microsoft.com/office/drawing/2016/ink" xmlns:p14="http://schemas.microsoft.com/office/powerpoint/2010/main" xmlns:mv="urn:schemas-microsoft-com:mac:vml" id="{78B57379-5192-4E66-88C0-17A6B4137DE0}"/>
                  </a:ext>
                </a:extLst>
              </p:cNvPr>
              <p:cNvPicPr/>
              <p:nvPr/>
            </p:nvPicPr>
            <p:blipFill>
              <a:blip r:embed="rId42"/>
              <a:stretch>
                <a:fillRect/>
              </a:stretch>
            </p:blipFill>
            <p:spPr>
              <a:xfrm>
                <a:off x="5940999" y="123731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3">
            <p14:nvContentPartPr>
              <p14:cNvPr id="27" name="Ink 26">
                <a:extLst>
                  <a:ext uri="{FF2B5EF4-FFF2-40B4-BE49-F238E27FC236}">
                    <a16:creationId xmlns:a16="http://schemas.microsoft.com/office/drawing/2014/main" id="{B2089B33-C519-4AD0-99E0-7D2E3B84A0B0}"/>
                  </a:ext>
                </a:extLst>
              </p14:cNvPr>
              <p14:cNvContentPartPr/>
              <p14:nvPr userDrawn="1"/>
            </p14:nvContentPartPr>
            <p14:xfrm>
              <a:off x="5989599" y="1601996"/>
              <a:ext cx="360" cy="360"/>
            </p14:xfrm>
          </p:contentPart>
        </mc:Choice>
        <mc:Fallback>
          <p:pic>
            <p:nvPicPr>
              <p:cNvPr id="27" name="Ink 26">
                <a:extLst>
                  <a:ext uri="{FF2B5EF4-FFF2-40B4-BE49-F238E27FC236}">
                    <a16:creationId xmlns:a16="http://schemas.microsoft.com/office/drawing/2014/main" xmlns="" xmlns:aink="http://schemas.microsoft.com/office/drawing/2016/ink" xmlns:p14="http://schemas.microsoft.com/office/powerpoint/2010/main" xmlns:mv="urn:schemas-microsoft-com:mac:vml" id="{B2089B33-C519-4AD0-99E0-7D2E3B84A0B0}"/>
                  </a:ext>
                </a:extLst>
              </p:cNvPr>
              <p:cNvPicPr/>
              <p:nvPr/>
            </p:nvPicPr>
            <p:blipFill>
              <a:blip r:embed="rId44"/>
              <a:stretch>
                <a:fillRect/>
              </a:stretch>
            </p:blipFill>
            <p:spPr>
              <a:xfrm>
                <a:off x="5971599" y="149435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5">
            <p14:nvContentPartPr>
              <p14:cNvPr id="28" name="Ink 27">
                <a:extLst>
                  <a:ext uri="{FF2B5EF4-FFF2-40B4-BE49-F238E27FC236}">
                    <a16:creationId xmlns:a16="http://schemas.microsoft.com/office/drawing/2014/main" id="{83B4DB05-4656-46D6-B746-A3ECF9EB91AF}"/>
                  </a:ext>
                </a:extLst>
              </p14:cNvPr>
              <p14:cNvContentPartPr/>
              <p14:nvPr userDrawn="1"/>
            </p14:nvContentPartPr>
            <p14:xfrm>
              <a:off x="5979159" y="1736276"/>
              <a:ext cx="360" cy="360"/>
            </p14:xfrm>
          </p:contentPart>
        </mc:Choice>
        <mc:Fallback>
          <p:pic>
            <p:nvPicPr>
              <p:cNvPr id="28" name="Ink 27">
                <a:extLst>
                  <a:ext uri="{FF2B5EF4-FFF2-40B4-BE49-F238E27FC236}">
                    <a16:creationId xmlns:a16="http://schemas.microsoft.com/office/drawing/2014/main" xmlns="" xmlns:aink="http://schemas.microsoft.com/office/drawing/2016/ink" xmlns:p14="http://schemas.microsoft.com/office/powerpoint/2010/main" xmlns:mv="urn:schemas-microsoft-com:mac:vml" id="{83B4DB05-4656-46D6-B746-A3ECF9EB91AF}"/>
                  </a:ext>
                </a:extLst>
              </p:cNvPr>
              <p:cNvPicPr/>
              <p:nvPr/>
            </p:nvPicPr>
            <p:blipFill>
              <a:blip r:embed="rId46"/>
              <a:stretch>
                <a:fillRect/>
              </a:stretch>
            </p:blipFill>
            <p:spPr>
              <a:xfrm>
                <a:off x="5961159" y="162827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7">
            <p14:nvContentPartPr>
              <p14:cNvPr id="29" name="Ink 28">
                <a:extLst>
                  <a:ext uri="{FF2B5EF4-FFF2-40B4-BE49-F238E27FC236}">
                    <a16:creationId xmlns:a16="http://schemas.microsoft.com/office/drawing/2014/main" id="{D89BFF05-09AB-4ED6-BA21-39C1E50347E8}"/>
                  </a:ext>
                </a:extLst>
              </p14:cNvPr>
              <p14:cNvContentPartPr/>
              <p14:nvPr userDrawn="1"/>
            </p14:nvContentPartPr>
            <p14:xfrm>
              <a:off x="-944640" y="3150094"/>
              <a:ext cx="360" cy="360"/>
            </p14:xfrm>
          </p:contentPart>
        </mc:Choice>
        <mc:Fallback>
          <p:pic>
            <p:nvPicPr>
              <p:cNvPr id="29" name="Ink 28">
                <a:extLst>
                  <a:ext uri="{FF2B5EF4-FFF2-40B4-BE49-F238E27FC236}">
                    <a16:creationId xmlns:a16="http://schemas.microsoft.com/office/drawing/2014/main" xmlns="" xmlns:aink="http://schemas.microsoft.com/office/drawing/2016/ink" xmlns:p14="http://schemas.microsoft.com/office/powerpoint/2010/main" xmlns:mv="urn:schemas-microsoft-com:mac:vml" id="{D89BFF05-09AB-4ED6-BA21-39C1E50347E8}"/>
                  </a:ext>
                </a:extLst>
              </p:cNvPr>
              <p:cNvPicPr/>
              <p:nvPr/>
            </p:nvPicPr>
            <p:blipFill>
              <a:blip r:embed="rId48"/>
              <a:stretch>
                <a:fillRect/>
              </a:stretch>
            </p:blipFill>
            <p:spPr>
              <a:xfrm>
                <a:off x="-962280" y="304245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9">
            <p14:nvContentPartPr>
              <p14:cNvPr id="30" name="Ink 29">
                <a:extLst>
                  <a:ext uri="{FF2B5EF4-FFF2-40B4-BE49-F238E27FC236}">
                    <a16:creationId xmlns:a16="http://schemas.microsoft.com/office/drawing/2014/main" id="{1F8CBB46-3D2C-49D6-8FB1-6C9FAC788820}"/>
                  </a:ext>
                </a:extLst>
              </p14:cNvPr>
              <p14:cNvContentPartPr/>
              <p14:nvPr userDrawn="1"/>
            </p14:nvContentPartPr>
            <p14:xfrm>
              <a:off x="-944640" y="3150094"/>
              <a:ext cx="360" cy="360"/>
            </p14:xfrm>
          </p:contentPart>
        </mc:Choice>
        <mc:Fallback>
          <p:pic>
            <p:nvPicPr>
              <p:cNvPr id="30" name="Ink 29">
                <a:extLst>
                  <a:ext uri="{FF2B5EF4-FFF2-40B4-BE49-F238E27FC236}">
                    <a16:creationId xmlns:a16="http://schemas.microsoft.com/office/drawing/2014/main" xmlns="" xmlns:aink="http://schemas.microsoft.com/office/drawing/2016/ink" xmlns:p14="http://schemas.microsoft.com/office/powerpoint/2010/main" xmlns:mv="urn:schemas-microsoft-com:mac:vml" id="{1F8CBB46-3D2C-49D6-8FB1-6C9FAC788820}"/>
                  </a:ext>
                </a:extLst>
              </p:cNvPr>
              <p:cNvPicPr/>
              <p:nvPr/>
            </p:nvPicPr>
            <p:blipFill>
              <a:blip r:embed="rId48"/>
              <a:stretch>
                <a:fillRect/>
              </a:stretch>
            </p:blipFill>
            <p:spPr>
              <a:xfrm>
                <a:off x="-962280" y="304245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50">
            <p14:nvContentPartPr>
              <p14:cNvPr id="31" name="Ink 30">
                <a:extLst>
                  <a:ext uri="{FF2B5EF4-FFF2-40B4-BE49-F238E27FC236}">
                    <a16:creationId xmlns:a16="http://schemas.microsoft.com/office/drawing/2014/main" id="{D3020EB3-1B98-4C4D-A5D4-A179A74674A9}"/>
                  </a:ext>
                </a:extLst>
              </p14:cNvPr>
              <p14:cNvContentPartPr/>
              <p14:nvPr userDrawn="1"/>
            </p14:nvContentPartPr>
            <p14:xfrm>
              <a:off x="-765360" y="3150094"/>
              <a:ext cx="360" cy="360"/>
            </p14:xfrm>
          </p:contentPart>
        </mc:Choice>
        <mc:Fallback>
          <p:pic>
            <p:nvPicPr>
              <p:cNvPr id="31" name="Ink 30">
                <a:extLst>
                  <a:ext uri="{FF2B5EF4-FFF2-40B4-BE49-F238E27FC236}">
                    <a16:creationId xmlns:a16="http://schemas.microsoft.com/office/drawing/2014/main" xmlns="" xmlns:aink="http://schemas.microsoft.com/office/drawing/2016/ink" xmlns:p14="http://schemas.microsoft.com/office/powerpoint/2010/main" xmlns:mv="urn:schemas-microsoft-com:mac:vml" id="{D3020EB3-1B98-4C4D-A5D4-A179A74674A9}"/>
                  </a:ext>
                </a:extLst>
              </p:cNvPr>
              <p:cNvPicPr/>
              <p:nvPr/>
            </p:nvPicPr>
            <p:blipFill>
              <a:blip r:embed="rId51"/>
              <a:stretch>
                <a:fillRect/>
              </a:stretch>
            </p:blipFill>
            <p:spPr>
              <a:xfrm>
                <a:off x="-783360" y="304245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52">
            <p14:nvContentPartPr>
              <p14:cNvPr id="32" name="Ink 31">
                <a:extLst>
                  <a:ext uri="{FF2B5EF4-FFF2-40B4-BE49-F238E27FC236}">
                    <a16:creationId xmlns:a16="http://schemas.microsoft.com/office/drawing/2014/main" id="{3828D552-2106-496B-939A-AD1A1591631E}"/>
                  </a:ext>
                </a:extLst>
              </p14:cNvPr>
              <p14:cNvContentPartPr/>
              <p14:nvPr userDrawn="1"/>
            </p14:nvContentPartPr>
            <p14:xfrm>
              <a:off x="-1968480" y="2723134"/>
              <a:ext cx="360" cy="360"/>
            </p14:xfrm>
          </p:contentPart>
        </mc:Choice>
        <mc:Fallback>
          <p:pic>
            <p:nvPicPr>
              <p:cNvPr id="32" name="Ink 31">
                <a:extLst>
                  <a:ext uri="{FF2B5EF4-FFF2-40B4-BE49-F238E27FC236}">
                    <a16:creationId xmlns:a16="http://schemas.microsoft.com/office/drawing/2014/main" xmlns="" xmlns:aink="http://schemas.microsoft.com/office/drawing/2016/ink" xmlns:p14="http://schemas.microsoft.com/office/powerpoint/2010/main" xmlns:mv="urn:schemas-microsoft-com:mac:vml" id="{3828D552-2106-496B-939A-AD1A1591631E}"/>
                  </a:ext>
                </a:extLst>
              </p:cNvPr>
              <p:cNvPicPr/>
              <p:nvPr/>
            </p:nvPicPr>
            <p:blipFill>
              <a:blip r:embed="rId53"/>
              <a:stretch>
                <a:fillRect/>
              </a:stretch>
            </p:blipFill>
            <p:spPr>
              <a:xfrm>
                <a:off x="-1986120" y="2615134"/>
                <a:ext cx="36000" cy="216000"/>
              </a:xfrm>
              <a:prstGeom prst="rect">
                <a:avLst/>
              </a:prstGeom>
            </p:spPr>
          </p:pic>
        </mc:Fallback>
      </mc:AlternateContent>
      <p:pic>
        <p:nvPicPr>
          <p:cNvPr id="10" name="Picture 9" descr="A close up of a logo&#10;&#10;Description automatically generated">
            <a:extLst>
              <a:ext uri="{FF2B5EF4-FFF2-40B4-BE49-F238E27FC236}">
                <a16:creationId xmlns:a16="http://schemas.microsoft.com/office/drawing/2014/main" xmlns="" xmlns:mv="urn:schemas-microsoft-com:mac:vml" xmlns:mc="http://schemas.openxmlformats.org/markup-compatibility/2006" id="{1F481D2B-C268-4160-90A1-D16E8EBE218E}"/>
              </a:ext>
            </a:extLst>
          </p:cNvPr>
          <p:cNvPicPr>
            <a:picLocks noChangeAspect="1"/>
          </p:cNvPicPr>
          <p:nvPr userDrawn="1"/>
        </p:nvPicPr>
        <p:blipFill>
          <a:blip r:embed="rId54"/>
          <a:stretch>
            <a:fillRect/>
          </a:stretch>
        </p:blipFill>
        <p:spPr>
          <a:xfrm>
            <a:off x="126080" y="4465556"/>
            <a:ext cx="1597181" cy="1245801"/>
          </a:xfrm>
          <a:prstGeom prst="rect">
            <a:avLst/>
          </a:prstGeom>
        </p:spPr>
      </p:pic>
      <p:sp>
        <p:nvSpPr>
          <p:cNvPr id="7" name="Footer Placeholder 6"/>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5" name="Picture 4"/>
          <p:cNvPicPr>
            <a:picLocks noChangeAspect="1"/>
          </p:cNvPicPr>
          <p:nvPr userDrawn="1"/>
        </p:nvPicPr>
        <p:blipFill rotWithShape="1">
          <a:blip r:embed="rId55">
            <a:extLst>
              <a:ext uri="{28A0092B-C50C-407E-A947-70E740481C1C}">
                <a14:useLocalDpi xmlns:a14="http://schemas.microsoft.com/office/drawing/2010/main" val="0"/>
              </a:ext>
            </a:extLst>
          </a:blip>
          <a:srcRect l="87871"/>
          <a:stretch/>
        </p:blipFill>
        <p:spPr>
          <a:xfrm>
            <a:off x="481248" y="3390144"/>
            <a:ext cx="886847" cy="929887"/>
          </a:xfrm>
          <a:prstGeom prst="rect">
            <a:avLst/>
          </a:prstGeom>
        </p:spPr>
      </p:pic>
    </p:spTree>
    <p:extLst>
      <p:ext uri="{BB962C8B-B14F-4D97-AF65-F5344CB8AC3E}">
        <p14:creationId xmlns:p14="http://schemas.microsoft.com/office/powerpoint/2010/main" val="4972535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9.emf"/><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emf"/><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emf"/><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338" y="1632502"/>
            <a:ext cx="6448012" cy="2387600"/>
          </a:xfrm>
        </p:spPr>
        <p:txBody>
          <a:bodyPr>
            <a:normAutofit/>
          </a:bodyPr>
          <a:lstStyle/>
          <a:p>
            <a:r>
              <a:rPr lang="en-US" sz="4400" b="1" dirty="0" smtClean="0">
                <a:solidFill>
                  <a:schemeClr val="tx2">
                    <a:lumMod val="75000"/>
                  </a:schemeClr>
                </a:solidFill>
              </a:rPr>
              <a:t>Fundraising</a:t>
            </a:r>
            <a:br>
              <a:rPr lang="en-US" sz="4400" b="1" dirty="0" smtClean="0">
                <a:solidFill>
                  <a:schemeClr val="tx2">
                    <a:lumMod val="75000"/>
                  </a:schemeClr>
                </a:solidFill>
              </a:rPr>
            </a:br>
            <a:r>
              <a:rPr lang="en-US" sz="4400" b="1" dirty="0" smtClean="0">
                <a:solidFill>
                  <a:schemeClr val="tx2">
                    <a:lumMod val="75000"/>
                  </a:schemeClr>
                </a:solidFill>
              </a:rPr>
              <a:t>101</a:t>
            </a:r>
            <a:endParaRPr lang="en-US" sz="3600" b="1" dirty="0">
              <a:solidFill>
                <a:schemeClr val="tx2">
                  <a:lumMod val="75000"/>
                </a:schemeClr>
              </a:solidFill>
            </a:endParaRPr>
          </a:p>
        </p:txBody>
      </p:sp>
      <p:sp>
        <p:nvSpPr>
          <p:cNvPr id="3" name="Subtitle 2"/>
          <p:cNvSpPr>
            <a:spLocks noGrp="1"/>
          </p:cNvSpPr>
          <p:nvPr>
            <p:ph type="subTitle" idx="1"/>
          </p:nvPr>
        </p:nvSpPr>
        <p:spPr>
          <a:xfrm>
            <a:off x="2067338" y="4589154"/>
            <a:ext cx="5933662" cy="1655762"/>
          </a:xfrm>
        </p:spPr>
        <p:txBody>
          <a:bodyPr/>
          <a:lstStyle/>
          <a:p>
            <a:r>
              <a:rPr lang="en-US" dirty="0" smtClean="0"/>
              <a:t>October  </a:t>
            </a:r>
            <a:r>
              <a:rPr lang="en-US" dirty="0"/>
              <a:t>2019</a:t>
            </a:r>
          </a:p>
        </p:txBody>
      </p:sp>
      <p:sp>
        <p:nvSpPr>
          <p:cNvPr id="6" name="Date Placeholder 5"/>
          <p:cNvSpPr>
            <a:spLocks noGrp="1"/>
          </p:cNvSpPr>
          <p:nvPr>
            <p:ph type="dt" sz="half" idx="10"/>
          </p:nvPr>
        </p:nvSpPr>
        <p:spPr>
          <a:xfrm>
            <a:off x="2049942" y="6356351"/>
            <a:ext cx="2057400" cy="365125"/>
          </a:xfrm>
        </p:spPr>
        <p:txBody>
          <a:bodyPr/>
          <a:lstStyle/>
          <a:p>
            <a:r>
              <a:rPr lang="en-US" smtClean="0"/>
              <a:t>September 9, 2019</a:t>
            </a:r>
            <a:endParaRPr lang="en-US" dirty="0"/>
          </a:p>
        </p:txBody>
      </p:sp>
      <p:sp>
        <p:nvSpPr>
          <p:cNvPr id="8" name="Footer Placeholder 7"/>
          <p:cNvSpPr>
            <a:spLocks noGrp="1"/>
          </p:cNvSpPr>
          <p:nvPr>
            <p:ph type="ftr" sz="quarter" idx="11"/>
          </p:nvPr>
        </p:nvSpPr>
        <p:spPr>
          <a:xfrm>
            <a:off x="3734629" y="6356351"/>
            <a:ext cx="3086100" cy="365125"/>
          </a:xfrm>
        </p:spPr>
        <p:txBody>
          <a:bodyPr/>
          <a:lstStyle/>
          <a:p>
            <a:endParaRPr lang="en-US" sz="1000" u="sng" dirty="0"/>
          </a:p>
        </p:txBody>
      </p:sp>
      <p:sp>
        <p:nvSpPr>
          <p:cNvPr id="7" name="Slide Number Placeholder 6"/>
          <p:cNvSpPr>
            <a:spLocks noGrp="1"/>
          </p:cNvSpPr>
          <p:nvPr>
            <p:ph type="sldNum" sz="quarter" idx="12"/>
          </p:nvPr>
        </p:nvSpPr>
        <p:spPr>
          <a:xfrm>
            <a:off x="6457950" y="6356351"/>
            <a:ext cx="2057400" cy="365125"/>
          </a:xfrm>
        </p:spPr>
        <p:txBody>
          <a:bodyPr/>
          <a:lstStyle/>
          <a:p>
            <a:fld id="{58BED054-D6E4-C147-B0A2-81D38CC491B9}" type="slidenum">
              <a:rPr lang="en-US" smtClean="0"/>
              <a:pPr/>
              <a:t>1</a:t>
            </a:fld>
            <a:endParaRPr lang="en-US" dirty="0"/>
          </a:p>
        </p:txBody>
      </p:sp>
    </p:spTree>
    <p:extLst>
      <p:ext uri="{BB962C8B-B14F-4D97-AF65-F5344CB8AC3E}">
        <p14:creationId xmlns:p14="http://schemas.microsoft.com/office/powerpoint/2010/main" val="3138155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Grant Proposal</a:t>
            </a:r>
            <a:endParaRPr lang="en-US" dirty="0"/>
          </a:p>
        </p:txBody>
      </p:sp>
      <p:sp>
        <p:nvSpPr>
          <p:cNvPr id="3" name="Content Placeholder 2"/>
          <p:cNvSpPr>
            <a:spLocks noGrp="1"/>
          </p:cNvSpPr>
          <p:nvPr>
            <p:ph idx="1"/>
          </p:nvPr>
        </p:nvSpPr>
        <p:spPr/>
        <p:txBody>
          <a:bodyPr>
            <a:normAutofit lnSpcReduction="10000"/>
          </a:bodyPr>
          <a:lstStyle/>
          <a:p>
            <a:pPr marL="0" indent="0"/>
            <a:r>
              <a:rPr lang="en-US" dirty="0" smtClean="0"/>
              <a:t>Identify a need in the community that aligns with a foundation priority (not your need)</a:t>
            </a:r>
          </a:p>
          <a:p>
            <a:pPr marL="0" indent="0"/>
            <a:r>
              <a:rPr lang="en-US" dirty="0" smtClean="0"/>
              <a:t>Describe how you would address that need</a:t>
            </a:r>
          </a:p>
          <a:p>
            <a:pPr marL="0" indent="0"/>
            <a:r>
              <a:rPr lang="en-US" dirty="0" smtClean="0"/>
              <a:t>Explain why your organization is the best one to address that need</a:t>
            </a:r>
          </a:p>
          <a:p>
            <a:pPr marL="0" indent="0"/>
            <a:r>
              <a:rPr lang="en-US" dirty="0" smtClean="0"/>
              <a:t>Consider partnering with another organization</a:t>
            </a:r>
          </a:p>
          <a:p>
            <a:pPr marL="0" indent="0"/>
            <a:r>
              <a:rPr lang="en-US" dirty="0" smtClean="0"/>
              <a:t>Prepare a detailed project budget, including project-related staff and overhead</a:t>
            </a:r>
          </a:p>
        </p:txBody>
      </p:sp>
      <p:sp>
        <p:nvSpPr>
          <p:cNvPr id="4" name="Date Placeholder 3"/>
          <p:cNvSpPr>
            <a:spLocks noGrp="1"/>
          </p:cNvSpPr>
          <p:nvPr>
            <p:ph type="dt" sz="half" idx="10"/>
          </p:nvPr>
        </p:nvSpPr>
        <p:spPr/>
        <p:txBody>
          <a:bodyPr/>
          <a:lstStyle/>
          <a:p>
            <a:r>
              <a:rPr lang="en-US" smtClean="0"/>
              <a:t>September 9,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Grant Proposal</a:t>
            </a:r>
            <a:endParaRPr lang="en-US" dirty="0"/>
          </a:p>
        </p:txBody>
      </p:sp>
      <p:sp>
        <p:nvSpPr>
          <p:cNvPr id="3" name="Content Placeholder 2"/>
          <p:cNvSpPr>
            <a:spLocks noGrp="1"/>
          </p:cNvSpPr>
          <p:nvPr>
            <p:ph idx="1"/>
          </p:nvPr>
        </p:nvSpPr>
        <p:spPr/>
        <p:txBody>
          <a:bodyPr>
            <a:normAutofit/>
          </a:bodyPr>
          <a:lstStyle/>
          <a:p>
            <a:pPr marL="0" indent="0"/>
            <a:r>
              <a:rPr lang="en-US" dirty="0" smtClean="0"/>
              <a:t>Plan to measure outcome or evaluate success</a:t>
            </a:r>
          </a:p>
          <a:p>
            <a:pPr marL="0" indent="0"/>
            <a:r>
              <a:rPr lang="en-US" dirty="0" smtClean="0"/>
              <a:t>How will project be funded after grant expires (if applicable)</a:t>
            </a:r>
          </a:p>
          <a:p>
            <a:pPr marL="0" indent="0"/>
            <a:r>
              <a:rPr lang="en-US" dirty="0" smtClean="0"/>
              <a:t>Make and cultivate personal </a:t>
            </a:r>
            <a:r>
              <a:rPr lang="en-US" dirty="0" err="1" smtClean="0"/>
              <a:t>contact(s</a:t>
            </a:r>
            <a:r>
              <a:rPr lang="en-US" dirty="0" smtClean="0"/>
              <a:t>) for the long term</a:t>
            </a:r>
          </a:p>
          <a:p>
            <a:pPr marL="0" indent="0"/>
            <a:r>
              <a:rPr lang="en-US" dirty="0" smtClean="0"/>
              <a:t>Invite a representative to visit when clients are there</a:t>
            </a:r>
          </a:p>
          <a:p>
            <a:pPr marL="0" indent="0"/>
            <a:r>
              <a:rPr lang="en-US" dirty="0" smtClean="0"/>
              <a:t>Have more than one idea to propose</a:t>
            </a:r>
          </a:p>
        </p:txBody>
      </p:sp>
      <p:sp>
        <p:nvSpPr>
          <p:cNvPr id="4" name="Date Placeholder 3"/>
          <p:cNvSpPr>
            <a:spLocks noGrp="1"/>
          </p:cNvSpPr>
          <p:nvPr>
            <p:ph type="dt" sz="half" idx="10"/>
          </p:nvPr>
        </p:nvSpPr>
        <p:spPr/>
        <p:txBody>
          <a:bodyPr/>
          <a:lstStyle/>
          <a:p>
            <a:r>
              <a:rPr lang="en-US" smtClean="0"/>
              <a:t>September 9,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11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harbor, road&#10;&#10;Description automatically generated">
            <a:extLst>
              <a:ext uri="{FF2B5EF4-FFF2-40B4-BE49-F238E27FC236}">
                <a16:creationId xmlns="" xmlns:a16="http://schemas.microsoft.com/office/drawing/2014/main" xmlns:mv="urn:schemas-microsoft-com:mac:vml" xmlns:mc="http://schemas.openxmlformats.org/markup-compatibility/2006" id="{F1E8708E-0B8E-4367-92E0-CDB4A406FB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37" t="17381" b="13376"/>
          <a:stretch/>
        </p:blipFill>
        <p:spPr>
          <a:xfrm>
            <a:off x="-1" y="0"/>
            <a:ext cx="9493705" cy="6858000"/>
          </a:xfrm>
        </p:spPr>
      </p:pic>
      <p:sp>
        <p:nvSpPr>
          <p:cNvPr id="6" name="TextBox 5">
            <a:extLst>
              <a:ext uri="{FF2B5EF4-FFF2-40B4-BE49-F238E27FC236}">
                <a16:creationId xmlns="" xmlns:a16="http://schemas.microsoft.com/office/drawing/2014/main" xmlns:mv="urn:schemas-microsoft-com:mac:vml" xmlns:mc="http://schemas.openxmlformats.org/markup-compatibility/2006" id="{FEC8B70A-8F0B-4D77-B137-4D521E5AC8F1}"/>
              </a:ext>
            </a:extLst>
          </p:cNvPr>
          <p:cNvSpPr txBox="1"/>
          <p:nvPr/>
        </p:nvSpPr>
        <p:spPr>
          <a:xfrm>
            <a:off x="7327983" y="5"/>
            <a:ext cx="2165720" cy="5266058"/>
          </a:xfrm>
          <a:prstGeom prst="rect">
            <a:avLst/>
          </a:prstGeom>
          <a:solidFill>
            <a:schemeClr val="accent1">
              <a:lumMod val="60000"/>
              <a:lumOff val="40000"/>
              <a:alpha val="85000"/>
            </a:schemeClr>
          </a:solidFill>
        </p:spPr>
        <p:txBody>
          <a:bodyPr wrap="square" rtlCol="0">
            <a:spAutoFit/>
          </a:bodyPr>
          <a:lstStyle/>
          <a:p>
            <a:pPr>
              <a:lnSpc>
                <a:spcPct val="90000"/>
              </a:lnSpc>
              <a:spcAft>
                <a:spcPts val="600"/>
              </a:spcAft>
            </a:pPr>
            <a:endParaRPr lang="en-US" b="1" dirty="0">
              <a:latin typeface="Garamond" panose="02020404030301010803" pitchFamily="18" charset="0"/>
            </a:endParaRPr>
          </a:p>
          <a:p>
            <a:pPr marL="285750" indent="-228600">
              <a:lnSpc>
                <a:spcPct val="90000"/>
              </a:lnSpc>
              <a:spcAft>
                <a:spcPts val="600"/>
              </a:spcAft>
              <a:buFont typeface="Arial" panose="020B0604020202020204" pitchFamily="34" charset="0"/>
              <a:buChar char="•"/>
            </a:pPr>
            <a:r>
              <a:rPr lang="en-US" sz="2000" b="1" dirty="0">
                <a:solidFill>
                  <a:schemeClr val="bg1"/>
                </a:solidFill>
                <a:latin typeface="Garamond" panose="02020404030301010803" pitchFamily="18" charset="0"/>
              </a:rPr>
              <a:t>Founded in 1967</a:t>
            </a:r>
          </a:p>
          <a:p>
            <a:pPr marL="57150">
              <a:lnSpc>
                <a:spcPct val="90000"/>
              </a:lnSpc>
              <a:spcAft>
                <a:spcPts val="600"/>
              </a:spcAft>
            </a:pPr>
            <a:r>
              <a:rPr lang="en-US" sz="2000" b="1" dirty="0">
                <a:solidFill>
                  <a:schemeClr val="bg1"/>
                </a:solidFill>
                <a:latin typeface="Garamond" panose="02020404030301010803" pitchFamily="18" charset="0"/>
              </a:rPr>
              <a:t> </a:t>
            </a:r>
          </a:p>
          <a:p>
            <a:pPr marL="285750" indent="-228600">
              <a:lnSpc>
                <a:spcPct val="90000"/>
              </a:lnSpc>
              <a:spcAft>
                <a:spcPts val="600"/>
              </a:spcAft>
              <a:buFont typeface="Arial" panose="020B0604020202020204" pitchFamily="34" charset="0"/>
              <a:buChar char="•"/>
            </a:pPr>
            <a:r>
              <a:rPr lang="en-US" sz="2000" b="1" dirty="0">
                <a:solidFill>
                  <a:schemeClr val="bg1"/>
                </a:solidFill>
                <a:latin typeface="Garamond" panose="02020404030301010803" pitchFamily="18" charset="0"/>
              </a:rPr>
              <a:t>15 Permanent Employees</a:t>
            </a:r>
          </a:p>
          <a:p>
            <a:pPr marL="285750" indent="-228600">
              <a:lnSpc>
                <a:spcPct val="90000"/>
              </a:lnSpc>
              <a:spcAft>
                <a:spcPts val="600"/>
              </a:spcAft>
              <a:buFont typeface="Arial" panose="020B0604020202020204" pitchFamily="34" charset="0"/>
              <a:buChar char="•"/>
            </a:pPr>
            <a:endParaRPr lang="en-US" sz="2000" b="1" dirty="0">
              <a:solidFill>
                <a:schemeClr val="bg1"/>
              </a:solidFill>
              <a:latin typeface="Garamond" panose="02020404030301010803" pitchFamily="18" charset="0"/>
            </a:endParaRPr>
          </a:p>
          <a:p>
            <a:pPr marL="285750" indent="-228600">
              <a:lnSpc>
                <a:spcPct val="90000"/>
              </a:lnSpc>
              <a:spcAft>
                <a:spcPts val="600"/>
              </a:spcAft>
              <a:buFont typeface="Arial" panose="020B0604020202020204" pitchFamily="34" charset="0"/>
              <a:buChar char="•"/>
            </a:pPr>
            <a:r>
              <a:rPr lang="en-US" sz="2000" b="1" dirty="0">
                <a:solidFill>
                  <a:schemeClr val="bg1"/>
                </a:solidFill>
                <a:latin typeface="Garamond" panose="02020404030301010803" pitchFamily="18" charset="0"/>
              </a:rPr>
              <a:t>25+ Seasonal Employees</a:t>
            </a:r>
          </a:p>
          <a:p>
            <a:pPr marL="285750" indent="-228600">
              <a:lnSpc>
                <a:spcPct val="90000"/>
              </a:lnSpc>
              <a:spcAft>
                <a:spcPts val="600"/>
              </a:spcAft>
              <a:buFont typeface="Arial" panose="020B0604020202020204" pitchFamily="34" charset="0"/>
              <a:buChar char="•"/>
            </a:pPr>
            <a:endParaRPr lang="en-US" sz="2000" b="1" dirty="0">
              <a:solidFill>
                <a:schemeClr val="bg1"/>
              </a:solidFill>
              <a:latin typeface="Garamond" panose="02020404030301010803" pitchFamily="18" charset="0"/>
            </a:endParaRPr>
          </a:p>
          <a:p>
            <a:pPr marL="285750" indent="-228600">
              <a:lnSpc>
                <a:spcPct val="90000"/>
              </a:lnSpc>
              <a:spcAft>
                <a:spcPts val="600"/>
              </a:spcAft>
              <a:buFont typeface="Arial" panose="020B0604020202020204" pitchFamily="34" charset="0"/>
              <a:buChar char="•"/>
            </a:pPr>
            <a:r>
              <a:rPr lang="en-US" sz="2000" b="1" dirty="0">
                <a:solidFill>
                  <a:schemeClr val="bg1"/>
                </a:solidFill>
                <a:latin typeface="Garamond" panose="02020404030301010803" pitchFamily="18" charset="0"/>
              </a:rPr>
              <a:t>150+ Volunteers</a:t>
            </a:r>
          </a:p>
          <a:p>
            <a:pPr marL="285750" indent="-228600">
              <a:lnSpc>
                <a:spcPct val="90000"/>
              </a:lnSpc>
              <a:spcAft>
                <a:spcPts val="600"/>
              </a:spcAft>
              <a:buFont typeface="Arial" panose="020B0604020202020204" pitchFamily="34" charset="0"/>
              <a:buChar char="•"/>
            </a:pPr>
            <a:endParaRPr lang="en-US" sz="2000" b="1" dirty="0">
              <a:solidFill>
                <a:schemeClr val="bg1"/>
              </a:solidFill>
              <a:latin typeface="Garamond" panose="02020404030301010803" pitchFamily="18" charset="0"/>
            </a:endParaRPr>
          </a:p>
          <a:p>
            <a:pPr marL="285750" indent="-228600">
              <a:lnSpc>
                <a:spcPct val="90000"/>
              </a:lnSpc>
              <a:spcAft>
                <a:spcPts val="600"/>
              </a:spcAft>
              <a:buFont typeface="Arial" panose="020B0604020202020204" pitchFamily="34" charset="0"/>
              <a:buChar char="•"/>
            </a:pPr>
            <a:r>
              <a:rPr lang="en-US" sz="2000" b="1" dirty="0">
                <a:solidFill>
                  <a:schemeClr val="bg1"/>
                </a:solidFill>
                <a:latin typeface="Garamond" panose="02020404030301010803" pitchFamily="18" charset="0"/>
              </a:rPr>
              <a:t>$8.5 Million Endowment</a:t>
            </a:r>
          </a:p>
          <a:p>
            <a:endParaRPr lang="en-US" dirty="0"/>
          </a:p>
        </p:txBody>
      </p:sp>
      <p:sp>
        <p:nvSpPr>
          <p:cNvPr id="7" name="TextBox 6">
            <a:extLst>
              <a:ext uri="{FF2B5EF4-FFF2-40B4-BE49-F238E27FC236}">
                <a16:creationId xmlns="" xmlns:a16="http://schemas.microsoft.com/office/drawing/2014/main" xmlns:mv="urn:schemas-microsoft-com:mac:vml" xmlns:mc="http://schemas.openxmlformats.org/markup-compatibility/2006" id="{993482C3-7300-43B0-8C6F-8FB5E08090B9}"/>
              </a:ext>
            </a:extLst>
          </p:cNvPr>
          <p:cNvSpPr txBox="1"/>
          <p:nvPr/>
        </p:nvSpPr>
        <p:spPr>
          <a:xfrm>
            <a:off x="81644" y="6162206"/>
            <a:ext cx="7266214" cy="803040"/>
          </a:xfrm>
          <a:prstGeom prst="rect">
            <a:avLst/>
          </a:prstGeom>
          <a:solidFill>
            <a:schemeClr val="accent1">
              <a:lumMod val="60000"/>
              <a:lumOff val="40000"/>
              <a:alpha val="85000"/>
            </a:schemeClr>
          </a:solidFill>
        </p:spPr>
        <p:txBody>
          <a:bodyPr wrap="square" rtlCol="0">
            <a:spAutoFit/>
          </a:bodyPr>
          <a:lstStyle/>
          <a:p>
            <a:pPr>
              <a:lnSpc>
                <a:spcPct val="90000"/>
              </a:lnSpc>
              <a:spcAft>
                <a:spcPts val="600"/>
              </a:spcAft>
            </a:pPr>
            <a:r>
              <a:rPr lang="en-US" sz="1700" i="1" dirty="0">
                <a:solidFill>
                  <a:schemeClr val="bg1"/>
                </a:solidFill>
                <a:latin typeface="Garamond" panose="02020404030301010803" pitchFamily="18" charset="0"/>
              </a:rPr>
              <a:t>The Antique Boat Museum collects, preserves, interprets and celebrates boats and related artifacts to advance public understanding of the importance of boating to the cultural history of North America and the St. Lawrence River in particular.</a:t>
            </a:r>
          </a:p>
        </p:txBody>
      </p:sp>
      <p:pic>
        <p:nvPicPr>
          <p:cNvPr id="9" name="Picture 8" descr="A picture containing plate&#10;&#10;Description automatically generated">
            <a:extLst>
              <a:ext uri="{FF2B5EF4-FFF2-40B4-BE49-F238E27FC236}">
                <a16:creationId xmlns="" xmlns:a16="http://schemas.microsoft.com/office/drawing/2014/main" xmlns:mv="urn:schemas-microsoft-com:mac:vml" xmlns:mc="http://schemas.openxmlformats.org/markup-compatibility/2006" id="{15C1334C-437F-4499-AE3E-EEE3F6DEA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984" y="4712060"/>
            <a:ext cx="2165720" cy="2145941"/>
          </a:xfrm>
          <a:prstGeom prst="rect">
            <a:avLst/>
          </a:prstGeom>
        </p:spPr>
      </p:pic>
    </p:spTree>
    <p:extLst>
      <p:ext uri="{BB962C8B-B14F-4D97-AF65-F5344CB8AC3E}">
        <p14:creationId xmlns:p14="http://schemas.microsoft.com/office/powerpoint/2010/main" val="48521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 xmlns:a16="http://schemas.microsoft.com/office/drawing/2014/main" xmlns:mv="urn:schemas-microsoft-com:mac:vml" xmlns:mc="http://schemas.openxmlformats.org/markup-compatibility/2006" id="{837D24A7-298B-491D-8327-96003561A232}"/>
              </a:ext>
            </a:extLst>
          </p:cNvPr>
          <p:cNvPicPr>
            <a:picLocks noChangeAspect="1"/>
          </p:cNvPicPr>
          <p:nvPr/>
        </p:nvPicPr>
        <p:blipFill rotWithShape="1">
          <a:blip r:embed="rId2">
            <a:extLst>
              <a:ext uri="{28A0092B-C50C-407E-A947-70E740481C1C}">
                <a14:useLocalDpi xmlns:a14="http://schemas.microsoft.com/office/drawing/2010/main" val="0"/>
              </a:ext>
            </a:extLst>
          </a:blip>
          <a:srcRect l="5971" t="16604" r="34991" b="11285"/>
          <a:stretch/>
        </p:blipFill>
        <p:spPr>
          <a:xfrm>
            <a:off x="3766625" y="134537"/>
            <a:ext cx="5377376" cy="6765160"/>
          </a:xfrm>
          <a:prstGeom prst="rect">
            <a:avLst/>
          </a:prstGeom>
        </p:spPr>
      </p:pic>
      <p:sp>
        <p:nvSpPr>
          <p:cNvPr id="5" name="TextBox 4">
            <a:extLst>
              <a:ext uri="{FF2B5EF4-FFF2-40B4-BE49-F238E27FC236}">
                <a16:creationId xmlns="" xmlns:a16="http://schemas.microsoft.com/office/drawing/2014/main" xmlns:mv="urn:schemas-microsoft-com:mac:vml" xmlns:mc="http://schemas.openxmlformats.org/markup-compatibility/2006" id="{945EF0B8-B350-4168-A5CE-20B6B117C073}"/>
              </a:ext>
            </a:extLst>
          </p:cNvPr>
          <p:cNvSpPr txBox="1"/>
          <p:nvPr/>
        </p:nvSpPr>
        <p:spPr>
          <a:xfrm>
            <a:off x="158262" y="5416063"/>
            <a:ext cx="3144129" cy="1846659"/>
          </a:xfrm>
          <a:prstGeom prst="rect">
            <a:avLst/>
          </a:prstGeom>
          <a:solidFill>
            <a:schemeClr val="accent1">
              <a:lumMod val="40000"/>
              <a:lumOff val="60000"/>
            </a:schemeClr>
          </a:solidFill>
        </p:spPr>
        <p:txBody>
          <a:bodyPr wrap="square" rtlCol="0">
            <a:spAutoFit/>
          </a:bodyPr>
          <a:lstStyle/>
          <a:p>
            <a:r>
              <a:rPr lang="en-US" sz="2400" b="1" dirty="0">
                <a:solidFill>
                  <a:schemeClr val="tx2">
                    <a:lumMod val="75000"/>
                  </a:schemeClr>
                </a:solidFill>
                <a:latin typeface="Garamond" panose="02020404030301010803" pitchFamily="18" charset="0"/>
              </a:rPr>
              <a:t>Nicole Paratore</a:t>
            </a:r>
          </a:p>
          <a:p>
            <a:r>
              <a:rPr lang="en-US" b="1" dirty="0">
                <a:solidFill>
                  <a:schemeClr val="tx2">
                    <a:lumMod val="75000"/>
                  </a:schemeClr>
                </a:solidFill>
                <a:latin typeface="Garamond" panose="02020404030301010803" pitchFamily="18" charset="0"/>
              </a:rPr>
              <a:t>Donor Relations Manager</a:t>
            </a:r>
          </a:p>
          <a:p>
            <a:r>
              <a:rPr lang="en-US" b="1" dirty="0">
                <a:solidFill>
                  <a:schemeClr val="tx2">
                    <a:lumMod val="75000"/>
                  </a:schemeClr>
                </a:solidFill>
                <a:latin typeface="Garamond" panose="02020404030301010803" pitchFamily="18" charset="0"/>
              </a:rPr>
              <a:t>15+ years Marketing &amp; PR Experience</a:t>
            </a:r>
          </a:p>
          <a:p>
            <a:r>
              <a:rPr lang="en-US" b="1" dirty="0">
                <a:solidFill>
                  <a:schemeClr val="tx2">
                    <a:lumMod val="75000"/>
                  </a:schemeClr>
                </a:solidFill>
                <a:latin typeface="Garamond" panose="02020404030301010803" pitchFamily="18" charset="0"/>
              </a:rPr>
              <a:t>6+ years Fundraising Experience</a:t>
            </a:r>
          </a:p>
        </p:txBody>
      </p:sp>
      <p:sp>
        <p:nvSpPr>
          <p:cNvPr id="6" name="TextBox 5">
            <a:extLst>
              <a:ext uri="{FF2B5EF4-FFF2-40B4-BE49-F238E27FC236}">
                <a16:creationId xmlns="" xmlns:a16="http://schemas.microsoft.com/office/drawing/2014/main" xmlns:mv="urn:schemas-microsoft-com:mac:vml" xmlns:mc="http://schemas.openxmlformats.org/markup-compatibility/2006" id="{90C30D99-2333-47FD-9788-1B4A5537FF48}"/>
              </a:ext>
            </a:extLst>
          </p:cNvPr>
          <p:cNvSpPr txBox="1"/>
          <p:nvPr/>
        </p:nvSpPr>
        <p:spPr>
          <a:xfrm>
            <a:off x="158262" y="149275"/>
            <a:ext cx="3144129" cy="5693866"/>
          </a:xfrm>
          <a:prstGeom prst="rect">
            <a:avLst/>
          </a:prstGeom>
          <a:noFill/>
        </p:spPr>
        <p:txBody>
          <a:bodyPr wrap="square" rtlCol="0">
            <a:spAutoFit/>
          </a:bodyPr>
          <a:lstStyle/>
          <a:p>
            <a:r>
              <a:rPr lang="en-US" sz="3200" b="1" dirty="0">
                <a:solidFill>
                  <a:schemeClr val="bg1"/>
                </a:solidFill>
                <a:latin typeface="Garamond" panose="02020404030301010803" pitchFamily="18" charset="0"/>
              </a:rPr>
              <a:t>My advice to you:</a:t>
            </a:r>
          </a:p>
          <a:p>
            <a:pPr marL="342900" indent="-342900">
              <a:spcBef>
                <a:spcPts val="2400"/>
              </a:spcBef>
              <a:buAutoNum type="arabicPeriod"/>
            </a:pPr>
            <a:r>
              <a:rPr lang="en-US" sz="2000" b="1" dirty="0">
                <a:solidFill>
                  <a:schemeClr val="bg1"/>
                </a:solidFill>
                <a:latin typeface="Garamond" panose="02020404030301010803" pitchFamily="18" charset="0"/>
              </a:rPr>
              <a:t>Treat all people with RESPECT!</a:t>
            </a:r>
          </a:p>
          <a:p>
            <a:pPr marL="342900" indent="-342900">
              <a:spcBef>
                <a:spcPts val="2400"/>
              </a:spcBef>
              <a:buAutoNum type="arabicPeriod"/>
            </a:pPr>
            <a:r>
              <a:rPr lang="en-US" sz="2000" b="1" dirty="0">
                <a:solidFill>
                  <a:schemeClr val="bg1"/>
                </a:solidFill>
                <a:latin typeface="Garamond" panose="02020404030301010803" pitchFamily="18" charset="0"/>
              </a:rPr>
              <a:t>BE REAL…people can tell when you aren’t.</a:t>
            </a:r>
          </a:p>
          <a:p>
            <a:pPr marL="342900" indent="-342900">
              <a:spcBef>
                <a:spcPts val="2400"/>
              </a:spcBef>
              <a:buAutoNum type="arabicPeriod"/>
            </a:pPr>
            <a:r>
              <a:rPr lang="en-US" sz="2000" b="1" dirty="0">
                <a:solidFill>
                  <a:schemeClr val="bg1"/>
                </a:solidFill>
                <a:latin typeface="Garamond" panose="02020404030301010803" pitchFamily="18" charset="0"/>
              </a:rPr>
              <a:t>Be HONEST…no exceptions!</a:t>
            </a:r>
          </a:p>
          <a:p>
            <a:pPr marL="342900" indent="-342900">
              <a:spcBef>
                <a:spcPts val="2400"/>
              </a:spcBef>
              <a:buAutoNum type="arabicPeriod"/>
            </a:pPr>
            <a:r>
              <a:rPr lang="en-US" sz="2000" b="1" dirty="0">
                <a:solidFill>
                  <a:schemeClr val="bg1"/>
                </a:solidFill>
                <a:latin typeface="Garamond" panose="02020404030301010803" pitchFamily="18" charset="0"/>
              </a:rPr>
              <a:t>BUILD relationships…donors are real people too!</a:t>
            </a:r>
          </a:p>
          <a:p>
            <a:pPr marL="342900" indent="-342900">
              <a:spcBef>
                <a:spcPts val="2400"/>
              </a:spcBef>
              <a:buFontTx/>
              <a:buAutoNum type="arabicPeriod"/>
            </a:pPr>
            <a:r>
              <a:rPr lang="en-US" sz="2000" b="1" dirty="0">
                <a:solidFill>
                  <a:schemeClr val="bg1"/>
                </a:solidFill>
                <a:latin typeface="Garamond" panose="02020404030301010803" pitchFamily="18" charset="0"/>
              </a:rPr>
              <a:t>If you don’t know, ASK.</a:t>
            </a:r>
          </a:p>
        </p:txBody>
      </p:sp>
    </p:spTree>
    <p:extLst>
      <p:ext uri="{BB962C8B-B14F-4D97-AF65-F5344CB8AC3E}">
        <p14:creationId xmlns:p14="http://schemas.microsoft.com/office/powerpoint/2010/main" val="357487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3" t="30417" r="8246" b="-4722"/>
          <a:stretch/>
        </p:blipFill>
        <p:spPr bwMode="auto">
          <a:xfrm>
            <a:off x="0" y="14068"/>
            <a:ext cx="9199671" cy="745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Snip and Round Single Corner Rectangle 5"/>
          <p:cNvSpPr/>
          <p:nvPr/>
        </p:nvSpPr>
        <p:spPr>
          <a:xfrm>
            <a:off x="7217787" y="251437"/>
            <a:ext cx="1916842" cy="6730131"/>
          </a:xfrm>
          <a:prstGeom prst="snipRoundRect">
            <a:avLst/>
          </a:prstGeom>
          <a:solidFill>
            <a:srgbClr val="006A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279384" y="2444761"/>
            <a:ext cx="1888928" cy="5632312"/>
          </a:xfrm>
          <a:prstGeom prst="rect">
            <a:avLst/>
          </a:prstGeom>
          <a:noFill/>
        </p:spPr>
        <p:txBody>
          <a:bodyPr wrap="square" rtlCol="0">
            <a:spAutoFit/>
          </a:bodyPr>
          <a:lstStyle/>
          <a:p>
            <a:r>
              <a:rPr lang="en-US" b="1" dirty="0" smtClean="0">
                <a:solidFill>
                  <a:schemeClr val="bg1"/>
                </a:solidFill>
                <a:latin typeface="Calibri" panose="020F0502020204030204" pitchFamily="34" charset="0"/>
              </a:rPr>
              <a:t>501 c-3 non-profit</a:t>
            </a:r>
          </a:p>
          <a:p>
            <a:endParaRPr lang="en-US" b="1" dirty="0" smtClean="0">
              <a:solidFill>
                <a:schemeClr val="bg1"/>
              </a:solidFill>
              <a:latin typeface="Calibri" panose="020F0502020204030204" pitchFamily="34" charset="0"/>
            </a:endParaRPr>
          </a:p>
          <a:p>
            <a:r>
              <a:rPr lang="en-US" b="1" u="sng" dirty="0" smtClean="0">
                <a:solidFill>
                  <a:schemeClr val="bg1"/>
                </a:solidFill>
                <a:latin typeface="Calibri" panose="020F0502020204030204" pitchFamily="34" charset="0"/>
              </a:rPr>
              <a:t>Annual budget 2020    </a:t>
            </a:r>
          </a:p>
          <a:p>
            <a:r>
              <a:rPr lang="en-US" b="1" dirty="0" smtClean="0">
                <a:solidFill>
                  <a:schemeClr val="bg1"/>
                </a:solidFill>
                <a:latin typeface="Calibri" panose="020F0502020204030204" pitchFamily="34" charset="0"/>
              </a:rPr>
              <a:t>     $4.3M</a:t>
            </a:r>
          </a:p>
          <a:p>
            <a:r>
              <a:rPr lang="en-US" b="1" dirty="0" smtClean="0">
                <a:solidFill>
                  <a:schemeClr val="bg1"/>
                </a:solidFill>
                <a:latin typeface="Calibri" panose="020F0502020204030204" pitchFamily="34" charset="0"/>
              </a:rPr>
              <a:t>     65% earned</a:t>
            </a:r>
          </a:p>
          <a:p>
            <a:r>
              <a:rPr lang="en-US" b="1" dirty="0" smtClean="0">
                <a:solidFill>
                  <a:schemeClr val="bg1"/>
                </a:solidFill>
                <a:latin typeface="Calibri" panose="020F0502020204030204" pitchFamily="34" charset="0"/>
              </a:rPr>
              <a:t>     35% contributed</a:t>
            </a:r>
          </a:p>
          <a:p>
            <a:endParaRPr lang="en-US" b="1" dirty="0">
              <a:solidFill>
                <a:schemeClr val="bg1"/>
              </a:solidFill>
              <a:latin typeface="Calibri" panose="020F0502020204030204" pitchFamily="34" charset="0"/>
            </a:endParaRPr>
          </a:p>
          <a:p>
            <a:r>
              <a:rPr lang="en-US" b="1" dirty="0" smtClean="0">
                <a:solidFill>
                  <a:schemeClr val="bg1"/>
                </a:solidFill>
                <a:latin typeface="Calibri" panose="020F0502020204030204" pitchFamily="34" charset="0"/>
              </a:rPr>
              <a:t>100,000 annual visitors</a:t>
            </a:r>
          </a:p>
          <a:p>
            <a:r>
              <a:rPr lang="en-US" b="1" dirty="0" smtClean="0">
                <a:solidFill>
                  <a:schemeClr val="bg1"/>
                </a:solidFill>
                <a:latin typeface="Calibri" panose="020F0502020204030204" pitchFamily="34" charset="0"/>
              </a:rPr>
              <a:t>2,200 students</a:t>
            </a:r>
          </a:p>
          <a:p>
            <a:endParaRPr lang="en-US" b="1" dirty="0" smtClean="0">
              <a:solidFill>
                <a:schemeClr val="bg1"/>
              </a:solidFill>
              <a:latin typeface="Calibri" panose="020F0502020204030204" pitchFamily="34" charset="0"/>
            </a:endParaRPr>
          </a:p>
          <a:p>
            <a:r>
              <a:rPr lang="en-US" b="1" dirty="0" smtClean="0">
                <a:solidFill>
                  <a:schemeClr val="bg1"/>
                </a:solidFill>
                <a:latin typeface="Calibri" panose="020F0502020204030204" pitchFamily="34" charset="0"/>
              </a:rPr>
              <a:t>44 Perm. employees</a:t>
            </a:r>
          </a:p>
          <a:p>
            <a:r>
              <a:rPr lang="en-US" b="1" dirty="0" smtClean="0">
                <a:solidFill>
                  <a:schemeClr val="bg1"/>
                </a:solidFill>
                <a:latin typeface="Calibri" panose="020F0502020204030204" pitchFamily="34" charset="0"/>
              </a:rPr>
              <a:t>100+  peak season</a:t>
            </a:r>
          </a:p>
          <a:p>
            <a:endParaRPr lang="en-US" b="1" dirty="0" smtClean="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9</a:t>
            </a:r>
            <a:r>
              <a:rPr lang="en-US" b="1" dirty="0" smtClean="0">
                <a:solidFill>
                  <a:schemeClr val="bg1"/>
                </a:solidFill>
                <a:latin typeface="Calibri" panose="020F0502020204030204" pitchFamily="34" charset="0"/>
              </a:rPr>
              <a:t>00+ Volunteers</a:t>
            </a:r>
          </a:p>
          <a:p>
            <a:endParaRPr lang="en-US" dirty="0">
              <a:solidFill>
                <a:schemeClr val="bg1"/>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8210" y="531385"/>
            <a:ext cx="1315994" cy="175465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1828" y="5681321"/>
            <a:ext cx="1089368" cy="864232"/>
          </a:xfrm>
          <a:prstGeom prst="rect">
            <a:avLst/>
          </a:prstGeom>
          <a:effectLst>
            <a:outerShdw blurRad="50800" dist="38100" dir="5400000" algn="t" rotWithShape="0">
              <a:prstClr val="black">
                <a:alpha val="40000"/>
              </a:prstClr>
            </a:outerShdw>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1273" y="5473432"/>
            <a:ext cx="875599" cy="123293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4295" y="5489914"/>
            <a:ext cx="837070" cy="1247046"/>
          </a:xfrm>
          <a:prstGeom prst="rect">
            <a:avLst/>
          </a:prstGeom>
          <a:effectLst>
            <a:outerShdw blurRad="50800" dist="38100" dir="2700000" algn="tl" rotWithShape="0">
              <a:prstClr val="black">
                <a:alpha val="40000"/>
              </a:prstClr>
            </a:outerShdw>
          </a:effectLst>
        </p:spPr>
      </p:pic>
      <p:pic>
        <p:nvPicPr>
          <p:cNvPr id="19" name="Picture 2" descr="Image result for maritime discovery schoo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7169" y="5618113"/>
            <a:ext cx="1113524" cy="95614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2" descr="Image result for seventy 4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6156" y="5584626"/>
            <a:ext cx="763361" cy="1010545"/>
          </a:xfrm>
          <a:prstGeom prst="rect">
            <a:avLst/>
          </a:prstGeom>
          <a:solidFill>
            <a:srgbClr val="33CCCC"/>
          </a:solidFill>
        </p:spPr>
      </p:pic>
      <p:pic>
        <p:nvPicPr>
          <p:cNvPr id="1026" name="Picture 2" descr="https://ci3.googleusercontent.com/proxy/Os5eaL_e-7yuHThvWPSrRLP-CNMfCog7FxUS-_Abf-Pv5WJrCFnNmkRwY8Z0xN5fWZ8mzkuHEHevMVc1spECF_RFzNcJh6JNCOXlhb0ZOyBj-tNEchekIX4gGU9PnJaLjw=s0-d-e1-ft#http://nwmaritime.org/wp-content/uploads/2018/07/48N_logo_navy_arrow_125px.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9592" y="5720022"/>
            <a:ext cx="742931" cy="786830"/>
          </a:xfrm>
          <a:prstGeom prst="rect">
            <a:avLst/>
          </a:prstGeom>
          <a:solidFill>
            <a:schemeClr val="bg1"/>
          </a:solidFill>
        </p:spPr>
      </p:pic>
      <p:pic>
        <p:nvPicPr>
          <p:cNvPr id="8" name="Picture 7"/>
          <p:cNvPicPr>
            <a:picLocks noChangeAspect="1"/>
          </p:cNvPicPr>
          <p:nvPr/>
        </p:nvPicPr>
        <p:blipFill>
          <a:blip r:embed="rId11"/>
          <a:stretch>
            <a:fillRect/>
          </a:stretch>
        </p:blipFill>
        <p:spPr>
          <a:xfrm>
            <a:off x="279952" y="5618114"/>
            <a:ext cx="787540" cy="1050053"/>
          </a:xfrm>
          <a:prstGeom prst="rect">
            <a:avLst/>
          </a:prstGeom>
        </p:spPr>
      </p:pic>
    </p:spTree>
    <p:extLst>
      <p:ext uri="{BB962C8B-B14F-4D97-AF65-F5344CB8AC3E}">
        <p14:creationId xmlns:p14="http://schemas.microsoft.com/office/powerpoint/2010/main" val="3987583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022080" cy="1362773"/>
          </a:xfrm>
          <a:prstGeom prst="rect">
            <a:avLst/>
          </a:prstGeom>
          <a:solidFill>
            <a:srgbClr val="006A72">
              <a:alpha val="80000"/>
            </a:srgbClr>
          </a:solidFill>
          <a:ln>
            <a:noFill/>
          </a:ln>
        </p:spPr>
      </p:pic>
      <p:grpSp>
        <p:nvGrpSpPr>
          <p:cNvPr id="2" name="Group 19"/>
          <p:cNvGrpSpPr/>
          <p:nvPr/>
        </p:nvGrpSpPr>
        <p:grpSpPr>
          <a:xfrm>
            <a:off x="0" y="1755550"/>
            <a:ext cx="2674827" cy="5102450"/>
            <a:chOff x="0" y="177496"/>
            <a:chExt cx="3566436" cy="5102450"/>
          </a:xfrm>
        </p:grpSpPr>
        <p:pic>
          <p:nvPicPr>
            <p:cNvPr id="16" name="Picture 15"/>
            <p:cNvPicPr>
              <a:picLocks noChangeAspect="1"/>
            </p:cNvPicPr>
            <p:nvPr/>
          </p:nvPicPr>
          <p:blipFill rotWithShape="1">
            <a:blip r:embed="rId3"/>
            <a:srcRect l="23775" t="88978" r="52578" b="4369"/>
            <a:stretch/>
          </p:blipFill>
          <p:spPr>
            <a:xfrm>
              <a:off x="126483" y="4143546"/>
              <a:ext cx="2757671" cy="575776"/>
            </a:xfrm>
            <a:prstGeom prst="rect">
              <a:avLst/>
            </a:prstGeom>
          </p:spPr>
        </p:pic>
        <p:pic>
          <p:nvPicPr>
            <p:cNvPr id="17" name="Picture 16"/>
            <p:cNvPicPr>
              <a:picLocks noChangeAspect="1"/>
            </p:cNvPicPr>
            <p:nvPr/>
          </p:nvPicPr>
          <p:blipFill rotWithShape="1">
            <a:blip r:embed="rId3"/>
            <a:srcRect l="49500" t="88193" r="20877" b="3608"/>
            <a:stretch/>
          </p:blipFill>
          <p:spPr>
            <a:xfrm>
              <a:off x="267163" y="4602317"/>
              <a:ext cx="3299273" cy="677629"/>
            </a:xfrm>
            <a:prstGeom prst="rect">
              <a:avLst/>
            </a:prstGeom>
          </p:spPr>
        </p:pic>
        <p:pic>
          <p:nvPicPr>
            <p:cNvPr id="19" name="Picture 18"/>
            <p:cNvPicPr>
              <a:picLocks noChangeAspect="1"/>
            </p:cNvPicPr>
            <p:nvPr/>
          </p:nvPicPr>
          <p:blipFill rotWithShape="1">
            <a:blip r:embed="rId4"/>
            <a:srcRect l="26491" t="1905" r="26222" b="16429"/>
            <a:stretch/>
          </p:blipFill>
          <p:spPr>
            <a:xfrm>
              <a:off x="0" y="177496"/>
              <a:ext cx="3048552" cy="3916208"/>
            </a:xfrm>
            <a:prstGeom prst="rect">
              <a:avLst/>
            </a:prstGeom>
          </p:spPr>
        </p:pic>
      </p:grpSp>
      <p:pic>
        <p:nvPicPr>
          <p:cNvPr id="7" name="Picture 6"/>
          <p:cNvPicPr>
            <a:picLocks noChangeAspect="1"/>
          </p:cNvPicPr>
          <p:nvPr/>
        </p:nvPicPr>
        <p:blipFill rotWithShape="1">
          <a:blip r:embed="rId5"/>
          <a:srcRect r="2045"/>
          <a:stretch/>
        </p:blipFill>
        <p:spPr>
          <a:xfrm>
            <a:off x="2391924" y="2422723"/>
            <a:ext cx="6712320" cy="4342875"/>
          </a:xfrm>
          <a:prstGeom prst="rect">
            <a:avLst/>
          </a:prstGeom>
        </p:spPr>
      </p:pic>
    </p:spTree>
    <p:extLst>
      <p:ext uri="{BB962C8B-B14F-4D97-AF65-F5344CB8AC3E}">
        <p14:creationId xmlns:p14="http://schemas.microsoft.com/office/powerpoint/2010/main" val="840593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338" y="1632502"/>
            <a:ext cx="6448012" cy="2387600"/>
          </a:xfrm>
        </p:spPr>
        <p:txBody>
          <a:bodyPr>
            <a:normAutofit/>
          </a:bodyPr>
          <a:lstStyle/>
          <a:p>
            <a:r>
              <a:rPr lang="en-US" sz="4400" b="1" dirty="0" smtClean="0">
                <a:solidFill>
                  <a:schemeClr val="tx2">
                    <a:lumMod val="75000"/>
                  </a:schemeClr>
                </a:solidFill>
              </a:rPr>
              <a:t>Fundraising</a:t>
            </a:r>
            <a:br>
              <a:rPr lang="en-US" sz="4400" b="1" dirty="0" smtClean="0">
                <a:solidFill>
                  <a:schemeClr val="tx2">
                    <a:lumMod val="75000"/>
                  </a:schemeClr>
                </a:solidFill>
              </a:rPr>
            </a:br>
            <a:r>
              <a:rPr lang="en-US" sz="4400" b="1" dirty="0" smtClean="0">
                <a:solidFill>
                  <a:schemeClr val="tx2">
                    <a:lumMod val="75000"/>
                  </a:schemeClr>
                </a:solidFill>
              </a:rPr>
              <a:t>From</a:t>
            </a:r>
            <a:br>
              <a:rPr lang="en-US" sz="4400" b="1" dirty="0" smtClean="0">
                <a:solidFill>
                  <a:schemeClr val="tx2">
                    <a:lumMod val="75000"/>
                  </a:schemeClr>
                </a:solidFill>
              </a:rPr>
            </a:br>
            <a:r>
              <a:rPr lang="en-US" sz="4400" b="1" dirty="0" smtClean="0">
                <a:solidFill>
                  <a:schemeClr val="tx2">
                    <a:lumMod val="75000"/>
                  </a:schemeClr>
                </a:solidFill>
              </a:rPr>
              <a:t>Foundations</a:t>
            </a:r>
            <a:endParaRPr lang="en-US" sz="3600" b="1" dirty="0">
              <a:solidFill>
                <a:schemeClr val="tx2">
                  <a:lumMod val="75000"/>
                </a:schemeClr>
              </a:solidFill>
            </a:endParaRPr>
          </a:p>
        </p:txBody>
      </p:sp>
      <p:sp>
        <p:nvSpPr>
          <p:cNvPr id="3" name="Subtitle 2"/>
          <p:cNvSpPr>
            <a:spLocks noGrp="1"/>
          </p:cNvSpPr>
          <p:nvPr>
            <p:ph type="subTitle" idx="1"/>
          </p:nvPr>
        </p:nvSpPr>
        <p:spPr>
          <a:xfrm>
            <a:off x="2067338" y="4589154"/>
            <a:ext cx="5933662" cy="1655762"/>
          </a:xfrm>
        </p:spPr>
        <p:txBody>
          <a:bodyPr/>
          <a:lstStyle/>
          <a:p>
            <a:r>
              <a:rPr lang="en-US" dirty="0" smtClean="0"/>
              <a:t>Dave Bell</a:t>
            </a:r>
          </a:p>
          <a:p>
            <a:r>
              <a:rPr lang="en-US" dirty="0"/>
              <a:t>October</a:t>
            </a:r>
            <a:r>
              <a:rPr lang="en-US" dirty="0" smtClean="0"/>
              <a:t>  </a:t>
            </a:r>
            <a:r>
              <a:rPr lang="en-US" dirty="0"/>
              <a:t>2019</a:t>
            </a:r>
          </a:p>
        </p:txBody>
      </p:sp>
      <p:sp>
        <p:nvSpPr>
          <p:cNvPr id="6" name="Date Placeholder 5"/>
          <p:cNvSpPr>
            <a:spLocks noGrp="1"/>
          </p:cNvSpPr>
          <p:nvPr>
            <p:ph type="dt" sz="half" idx="10"/>
          </p:nvPr>
        </p:nvSpPr>
        <p:spPr>
          <a:xfrm>
            <a:off x="2049942" y="6356351"/>
            <a:ext cx="2057400" cy="365125"/>
          </a:xfrm>
        </p:spPr>
        <p:txBody>
          <a:bodyPr/>
          <a:lstStyle/>
          <a:p>
            <a:r>
              <a:rPr lang="en-US" smtClean="0"/>
              <a:t>September 9, 2019</a:t>
            </a:r>
            <a:endParaRPr lang="en-US" dirty="0"/>
          </a:p>
        </p:txBody>
      </p:sp>
      <p:sp>
        <p:nvSpPr>
          <p:cNvPr id="8" name="Footer Placeholder 7"/>
          <p:cNvSpPr>
            <a:spLocks noGrp="1"/>
          </p:cNvSpPr>
          <p:nvPr>
            <p:ph type="ftr" sz="quarter" idx="11"/>
          </p:nvPr>
        </p:nvSpPr>
        <p:spPr>
          <a:xfrm>
            <a:off x="3734629" y="6356351"/>
            <a:ext cx="3086100" cy="365125"/>
          </a:xfrm>
        </p:spPr>
        <p:txBody>
          <a:bodyPr/>
          <a:lstStyle/>
          <a:p>
            <a:endParaRPr lang="en-US" sz="1000" u="sng" dirty="0"/>
          </a:p>
        </p:txBody>
      </p:sp>
      <p:sp>
        <p:nvSpPr>
          <p:cNvPr id="7" name="Slide Number Placeholder 6"/>
          <p:cNvSpPr>
            <a:spLocks noGrp="1"/>
          </p:cNvSpPr>
          <p:nvPr>
            <p:ph type="sldNum" sz="quarter" idx="12"/>
          </p:nvPr>
        </p:nvSpPr>
        <p:spPr>
          <a:xfrm>
            <a:off x="6457950" y="6356351"/>
            <a:ext cx="2057400" cy="365125"/>
          </a:xfrm>
        </p:spPr>
        <p:txBody>
          <a:bodyPr/>
          <a:lstStyle/>
          <a:p>
            <a:fld id="{58BED054-D6E4-C147-B0A2-81D38CC491B9}" type="slidenum">
              <a:rPr lang="en-US" smtClean="0"/>
              <a:pPr/>
              <a:t>6</a:t>
            </a:fld>
            <a:endParaRPr lang="en-US" dirty="0"/>
          </a:p>
        </p:txBody>
      </p:sp>
    </p:spTree>
    <p:extLst>
      <p:ext uri="{BB962C8B-B14F-4D97-AF65-F5344CB8AC3E}">
        <p14:creationId xmlns:p14="http://schemas.microsoft.com/office/powerpoint/2010/main" val="313815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Do the research:</a:t>
            </a:r>
          </a:p>
        </p:txBody>
      </p:sp>
      <p:sp>
        <p:nvSpPr>
          <p:cNvPr id="3" name="Content Placeholder 2"/>
          <p:cNvSpPr>
            <a:spLocks noGrp="1"/>
          </p:cNvSpPr>
          <p:nvPr>
            <p:ph idx="1"/>
          </p:nvPr>
        </p:nvSpPr>
        <p:spPr>
          <a:xfrm>
            <a:off x="1979686" y="1825625"/>
            <a:ext cx="6535663" cy="4351338"/>
          </a:xfrm>
        </p:spPr>
        <p:txBody>
          <a:bodyPr>
            <a:normAutofit fontScale="92500" lnSpcReduction="20000"/>
          </a:bodyPr>
          <a:lstStyle/>
          <a:p>
            <a:pPr marL="0" indent="0">
              <a:buNone/>
            </a:pPr>
            <a:endParaRPr lang="en-US" dirty="0" smtClean="0"/>
          </a:p>
          <a:p>
            <a:pPr marL="0" indent="0">
              <a:buNone/>
            </a:pPr>
            <a:r>
              <a:rPr lang="en-US" dirty="0" smtClean="0"/>
              <a:t>Identify foundations that give to youth or other applicable programs in your area</a:t>
            </a:r>
          </a:p>
          <a:p>
            <a:pPr marL="0" indent="0">
              <a:buNone/>
            </a:pPr>
            <a:r>
              <a:rPr lang="en-US" dirty="0" smtClean="0"/>
              <a:t>Make sure foundation mission and current priorities are compatible with your organization</a:t>
            </a:r>
          </a:p>
          <a:p>
            <a:pPr marL="0" indent="0">
              <a:buNone/>
            </a:pPr>
            <a:r>
              <a:rPr lang="en-US" dirty="0" smtClean="0"/>
              <a:t>Pay attention to guidelines, criteria, geographic focus, selection process, limitations, and deadlines (at least one week early)</a:t>
            </a:r>
          </a:p>
          <a:p>
            <a:pPr marL="0" indent="0">
              <a:buNone/>
            </a:pPr>
            <a:r>
              <a:rPr lang="en-US" dirty="0" smtClean="0"/>
              <a:t>Identify past grantees: organizations, projects, amount</a:t>
            </a:r>
          </a:p>
          <a:p>
            <a:pPr marL="0" indent="0">
              <a:buNone/>
            </a:pPr>
            <a:r>
              <a:rPr lang="en-US" dirty="0" smtClean="0"/>
              <a:t>Identify officers and board members (any connections?)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September 9, 2019</a:t>
            </a:r>
            <a:endParaRPr lang="en-US" dirty="0"/>
          </a:p>
        </p:txBody>
      </p:sp>
      <p:sp>
        <p:nvSpPr>
          <p:cNvPr id="5" name="Slide Number Placeholder 4"/>
          <p:cNvSpPr>
            <a:spLocks noGrp="1"/>
          </p:cNvSpPr>
          <p:nvPr>
            <p:ph type="sldNum" sz="quarter" idx="12"/>
          </p:nvPr>
        </p:nvSpPr>
        <p:spPr/>
        <p:txBody>
          <a:bodyPr/>
          <a:lstStyle/>
          <a:p>
            <a:fld id="{58BED054-D6E4-C147-B0A2-81D38CC491B9}" type="slidenum">
              <a:rPr lang="en-US" smtClean="0"/>
              <a:pPr/>
              <a:t>7</a:t>
            </a:fld>
            <a:endParaRPr lang="en-US" dirty="0"/>
          </a:p>
        </p:txBody>
      </p:sp>
      <p:sp>
        <p:nvSpPr>
          <p:cNvPr id="6" name="Footer Placeholder 5"/>
          <p:cNvSpPr>
            <a:spLocks noGrp="1"/>
          </p:cNvSpPr>
          <p:nvPr>
            <p:ph type="ftr" sz="quarter" idx="4294967295"/>
          </p:nvPr>
        </p:nvSpPr>
        <p:spPr/>
        <p:txBody>
          <a:bodyPr/>
          <a:lstStyle/>
          <a:p>
            <a:endParaRPr lang="en-US" sz="1000" dirty="0"/>
          </a:p>
        </p:txBody>
      </p:sp>
    </p:spTree>
    <p:extLst>
      <p:ext uri="{BB962C8B-B14F-4D97-AF65-F5344CB8AC3E}">
        <p14:creationId xmlns:p14="http://schemas.microsoft.com/office/powerpoint/2010/main" val="640803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Nonprofit Expert: https://</a:t>
            </a:r>
            <a:r>
              <a:rPr lang="en-US" dirty="0" err="1" smtClean="0"/>
              <a:t>www.nonprofitexpert.com</a:t>
            </a:r>
            <a:r>
              <a:rPr lang="en-US" dirty="0" smtClean="0"/>
              <a:t>/foundation-master-file/</a:t>
            </a:r>
          </a:p>
          <a:p>
            <a:pPr marL="0" indent="0">
              <a:buNone/>
            </a:pPr>
            <a:r>
              <a:rPr lang="en-US" dirty="0" smtClean="0"/>
              <a:t>Foundation Center Online: https://</a:t>
            </a:r>
            <a:r>
              <a:rPr lang="en-US" dirty="0" err="1" smtClean="0"/>
              <a:t>fconline.foundationcenter.org</a:t>
            </a:r>
            <a:r>
              <a:rPr lang="en-US" dirty="0" smtClean="0"/>
              <a:t>/</a:t>
            </a:r>
          </a:p>
          <a:p>
            <a:pPr marL="0" indent="0">
              <a:buNone/>
            </a:pPr>
            <a:r>
              <a:rPr lang="en-US" dirty="0" smtClean="0"/>
              <a:t>Libraries with foundation resources: https://</a:t>
            </a:r>
            <a:r>
              <a:rPr lang="en-US" dirty="0" err="1" smtClean="0"/>
              <a:t>candid.org</a:t>
            </a:r>
            <a:r>
              <a:rPr lang="en-US" dirty="0" smtClean="0"/>
              <a:t>/find-us</a:t>
            </a:r>
          </a:p>
          <a:p>
            <a:pPr marL="0" indent="0">
              <a:buNone/>
            </a:pPr>
            <a:r>
              <a:rPr lang="en-US" dirty="0" smtClean="0"/>
              <a:t>Individual foundation websites</a:t>
            </a:r>
          </a:p>
          <a:p>
            <a:endParaRPr lang="en-US" dirty="0"/>
          </a:p>
        </p:txBody>
      </p:sp>
      <p:sp>
        <p:nvSpPr>
          <p:cNvPr id="4" name="Date Placeholder 3"/>
          <p:cNvSpPr>
            <a:spLocks noGrp="1"/>
          </p:cNvSpPr>
          <p:nvPr>
            <p:ph type="dt" sz="half" idx="10"/>
          </p:nvPr>
        </p:nvSpPr>
        <p:spPr/>
        <p:txBody>
          <a:bodyPr/>
          <a:lstStyle/>
          <a:p>
            <a:r>
              <a:rPr lang="en-US" smtClean="0"/>
              <a:t>September 9,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your supporting documents in order:</a:t>
            </a:r>
            <a:endParaRPr lang="en-US" dirty="0"/>
          </a:p>
        </p:txBody>
      </p:sp>
      <p:sp>
        <p:nvSpPr>
          <p:cNvPr id="3" name="Content Placeholder 2"/>
          <p:cNvSpPr>
            <a:spLocks noGrp="1"/>
          </p:cNvSpPr>
          <p:nvPr>
            <p:ph idx="1"/>
          </p:nvPr>
        </p:nvSpPr>
        <p:spPr/>
        <p:txBody>
          <a:bodyPr/>
          <a:lstStyle/>
          <a:p>
            <a:pPr marL="0" indent="0">
              <a:buNone/>
            </a:pPr>
            <a:r>
              <a:rPr lang="en-US" dirty="0" smtClean="0"/>
              <a:t>Mission statement</a:t>
            </a:r>
          </a:p>
          <a:p>
            <a:pPr marL="0" indent="0">
              <a:buNone/>
            </a:pPr>
            <a:r>
              <a:rPr lang="en-US" dirty="0" smtClean="0"/>
              <a:t>501(c)(3) Tax-Exemption Status</a:t>
            </a:r>
          </a:p>
          <a:p>
            <a:pPr marL="0" indent="0">
              <a:buNone/>
            </a:pPr>
            <a:r>
              <a:rPr lang="en-US" dirty="0" smtClean="0"/>
              <a:t>Tax returns</a:t>
            </a:r>
          </a:p>
          <a:p>
            <a:pPr marL="0" indent="0">
              <a:buNone/>
            </a:pPr>
            <a:r>
              <a:rPr lang="en-US" dirty="0" smtClean="0"/>
              <a:t>Financial statements</a:t>
            </a:r>
          </a:p>
          <a:p>
            <a:pPr marL="0" indent="0">
              <a:buNone/>
            </a:pPr>
            <a:r>
              <a:rPr lang="en-US" dirty="0" smtClean="0"/>
              <a:t>Board members and affiliations</a:t>
            </a:r>
          </a:p>
          <a:p>
            <a:pPr marL="0" indent="0">
              <a:buNone/>
            </a:pPr>
            <a:r>
              <a:rPr lang="en-US" dirty="0" smtClean="0"/>
              <a:t>References, awards, etc. </a:t>
            </a:r>
          </a:p>
          <a:p>
            <a:endParaRPr lang="en-US" dirty="0"/>
          </a:p>
        </p:txBody>
      </p:sp>
      <p:sp>
        <p:nvSpPr>
          <p:cNvPr id="4" name="Date Placeholder 3"/>
          <p:cNvSpPr>
            <a:spLocks noGrp="1"/>
          </p:cNvSpPr>
          <p:nvPr>
            <p:ph type="dt" sz="half" idx="10"/>
          </p:nvPr>
        </p:nvSpPr>
        <p:spPr/>
        <p:txBody>
          <a:bodyPr/>
          <a:lstStyle/>
          <a:p>
            <a:r>
              <a:rPr lang="en-US" smtClean="0"/>
              <a:t>September 9,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B3ADC74-4CCB-6B4B-8A64-7303CEF4531D}" vid="{5ABA9381-12F2-014B-9770-81922EC93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TWSBA%20Powerpoint%20Template%20(1)</Template>
  <TotalTime>4828</TotalTime>
  <Words>486</Words>
  <Application>Microsoft Office PowerPoint</Application>
  <PresentationFormat>On-screen Show (4:3)</PresentationFormat>
  <Paragraphs>107</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Garamond</vt:lpstr>
      <vt:lpstr>Office Theme</vt:lpstr>
      <vt:lpstr>Fundraising 101</vt:lpstr>
      <vt:lpstr>PowerPoint Presentation</vt:lpstr>
      <vt:lpstr>PowerPoint Presentation</vt:lpstr>
      <vt:lpstr>PowerPoint Presentation</vt:lpstr>
      <vt:lpstr>PowerPoint Presentation</vt:lpstr>
      <vt:lpstr>Fundraising From Foundations</vt:lpstr>
      <vt:lpstr>Do the research:</vt:lpstr>
      <vt:lpstr>Resources </vt:lpstr>
      <vt:lpstr>Have your supporting documents in order:</vt:lpstr>
      <vt:lpstr>The Grant Proposal</vt:lpstr>
      <vt:lpstr>The Grant Proposal</vt:lpstr>
    </vt:vector>
  </TitlesOfParts>
  <Manager>Amanda Dudley</Manager>
  <Company>ABM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TWSBA Conf Presentation Template 20190909.docx</dc:title>
  <dc:subject>blank ppt template for 2019 TWSBA Conference</dc:subject>
  <dc:creator>David Helgerson</dc:creator>
  <cp:keywords>TWSBA, 2019, Conference, Template, presentation, ABM</cp:keywords>
  <dc:description>a blank template for use at 2019 TWSBA Conference</dc:description>
  <cp:lastModifiedBy>Caitlin Playle</cp:lastModifiedBy>
  <cp:revision>44</cp:revision>
  <dcterms:created xsi:type="dcterms:W3CDTF">2019-10-04T18:07:34Z</dcterms:created>
  <dcterms:modified xsi:type="dcterms:W3CDTF">2019-10-07T18:43:26Z</dcterms:modified>
  <cp:category/>
</cp:coreProperties>
</file>