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48"/>
  </p:notesMasterIdLst>
  <p:sldIdLst>
    <p:sldId id="459" r:id="rId2"/>
    <p:sldId id="434" r:id="rId3"/>
    <p:sldId id="327" r:id="rId4"/>
    <p:sldId id="329" r:id="rId5"/>
    <p:sldId id="435" r:id="rId6"/>
    <p:sldId id="311" r:id="rId7"/>
    <p:sldId id="441" r:id="rId8"/>
    <p:sldId id="446" r:id="rId9"/>
    <p:sldId id="334" r:id="rId10"/>
    <p:sldId id="270" r:id="rId11"/>
    <p:sldId id="333" r:id="rId12"/>
    <p:sldId id="302" r:id="rId13"/>
    <p:sldId id="293" r:id="rId14"/>
    <p:sldId id="315" r:id="rId15"/>
    <p:sldId id="278" r:id="rId16"/>
    <p:sldId id="453" r:id="rId17"/>
    <p:sldId id="314" r:id="rId18"/>
    <p:sldId id="460" r:id="rId19"/>
    <p:sldId id="280" r:id="rId20"/>
    <p:sldId id="442" r:id="rId21"/>
    <p:sldId id="449" r:id="rId22"/>
    <p:sldId id="432" r:id="rId23"/>
    <p:sldId id="281" r:id="rId24"/>
    <p:sldId id="464" r:id="rId25"/>
    <p:sldId id="465" r:id="rId26"/>
    <p:sldId id="452" r:id="rId27"/>
    <p:sldId id="450" r:id="rId28"/>
    <p:sldId id="448" r:id="rId29"/>
    <p:sldId id="451" r:id="rId30"/>
    <p:sldId id="430" r:id="rId31"/>
    <p:sldId id="343" r:id="rId32"/>
    <p:sldId id="330" r:id="rId33"/>
    <p:sldId id="317" r:id="rId34"/>
    <p:sldId id="443" r:id="rId35"/>
    <p:sldId id="462" r:id="rId36"/>
    <p:sldId id="463" r:id="rId37"/>
    <p:sldId id="339" r:id="rId38"/>
    <p:sldId id="338" r:id="rId39"/>
    <p:sldId id="454" r:id="rId40"/>
    <p:sldId id="337" r:id="rId41"/>
    <p:sldId id="336" r:id="rId42"/>
    <p:sldId id="341" r:id="rId43"/>
    <p:sldId id="342" r:id="rId44"/>
    <p:sldId id="456" r:id="rId45"/>
    <p:sldId id="455" r:id="rId46"/>
    <p:sldId id="43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0BAB7-05DB-47A3-9EE7-EB7854A6550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2105A-C41B-4CFB-822B-C1DF23AC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8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Huge Potential – IN</a:t>
            </a:r>
            <a:r>
              <a:rPr lang="en-US" baseline="0" dirty="0"/>
              <a:t> NOAA’S INVENTORY OF NATIONAL MARITIME SANCTUARYS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3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914400" y="1844676"/>
            <a:ext cx="103632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algn="ctr">
              <a:buFontTx/>
            </a:lvl2pPr>
            <a:lvl3pPr algn="ctr">
              <a:buFontTx/>
            </a:lvl3pPr>
            <a:lvl4pPr algn="ctr">
              <a:buFontTx/>
            </a:lvl4pPr>
            <a:lvl5pPr algn="ctr">
              <a:buFontTx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8318058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268466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179572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000" b="1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1" cy="150019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661306" indent="-204106">
              <a:spcBef>
                <a:spcPts val="400"/>
              </a:spcBef>
              <a:buFontTx/>
              <a:defRPr sz="2000"/>
            </a:lvl2pPr>
            <a:lvl3pPr marL="1104900" indent="-190500">
              <a:spcBef>
                <a:spcPts val="400"/>
              </a:spcBef>
              <a:buFontTx/>
              <a:defRPr sz="2000"/>
            </a:lvl3pPr>
            <a:lvl4pPr marL="1600200" indent="-228600">
              <a:spcBef>
                <a:spcPts val="400"/>
              </a:spcBef>
              <a:buFontTx/>
              <a:defRPr sz="2000"/>
            </a:lvl4pPr>
            <a:lvl5pPr marL="2057400" indent="-228600">
              <a:spcBef>
                <a:spcPts val="400"/>
              </a:spcBef>
              <a:buFontTx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996810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09600" y="1435464"/>
            <a:ext cx="5386917" cy="7394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397174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69227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082637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1346519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09600" y="0"/>
            <a:ext cx="4011088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9027137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2389718" y="5367338"/>
            <a:ext cx="7315205" cy="8048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3" indent="-142873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639633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8737600" y="6400412"/>
            <a:ext cx="2844800" cy="2769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734720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5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737600" y="6400412"/>
            <a:ext cx="2844800" cy="27699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3800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 spd="med"/>
  <p:txStyles>
    <p:titleStyle>
      <a:lvl1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762" y="2405270"/>
            <a:ext cx="11524730" cy="3662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b="1" dirty="0" smtClean="0">
              <a:solidFill>
                <a:schemeClr val="bg1"/>
              </a:solidFill>
              <a:latin typeface="Bookman Old Style" panose="02050604050505020204" pitchFamily="18" charset="0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ERIE </a:t>
            </a:r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HIGH </a:t>
            </a: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SCHOOL </a:t>
            </a:r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MARITIME </a:t>
            </a: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PROGRAM</a:t>
            </a:r>
          </a:p>
          <a:p>
            <a:pPr algn="ctr" latinLnBrk="1" hangingPunct="0"/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at the</a:t>
            </a:r>
            <a:endParaRPr lang="en-US" sz="2000" b="1" u="sng" dirty="0" smtClean="0">
              <a:solidFill>
                <a:schemeClr val="bg1"/>
              </a:solidFill>
              <a:latin typeface="Bookman Old Style" panose="02050604050505020204" pitchFamily="18" charset="0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Bayfront Maritime Center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b="1" dirty="0" smtClean="0">
              <a:solidFill>
                <a:schemeClr val="bg1"/>
              </a:solidFill>
              <a:latin typeface="Bookman Old Style" panose="02050604050505020204" pitchFamily="18" charset="0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190" y="397395"/>
            <a:ext cx="7266854" cy="1713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2470" y="4727087"/>
            <a:ext cx="6192128" cy="1877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algn="ctr" latinLnBrk="1" hangingPunct="0"/>
            <a:r>
              <a:rPr lang="en-US" sz="32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Antique Boat Museum</a:t>
            </a:r>
          </a:p>
          <a:p>
            <a:pPr lvl="0" algn="ctr" latinLnBrk="1" hangingPunct="0"/>
            <a:r>
              <a:rPr lang="en-US" sz="32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Clayton </a:t>
            </a:r>
            <a:r>
              <a:rPr lang="en-US" sz="3200" b="1" dirty="0" smtClean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NY</a:t>
            </a:r>
          </a:p>
          <a:p>
            <a:pPr lvl="0" algn="ctr" latinLnBrk="1" hangingPunct="0"/>
            <a:r>
              <a:rPr lang="en-US" sz="2000" b="1" dirty="0" smtClean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12 </a:t>
            </a:r>
            <a:r>
              <a:rPr lang="en-US" sz="20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October, 2019</a:t>
            </a:r>
          </a:p>
          <a:p>
            <a:pPr lvl="0" algn="ctr" latinLnBrk="1" hangingPunct="0"/>
            <a:endParaRPr lang="en-US" sz="3200" b="1" dirty="0">
              <a:solidFill>
                <a:srgbClr val="FFFFFF"/>
              </a:solidFill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087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" y="92075"/>
            <a:ext cx="6302082" cy="29290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47" y="-266897"/>
            <a:ext cx="4956124" cy="371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BMS2\Desktop\Photos\Project SAIL Donjon Tour 23Sep13 s\100_49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3" y="3092825"/>
            <a:ext cx="5670584" cy="38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47" y="3092825"/>
            <a:ext cx="4937974" cy="3670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417" y="92075"/>
            <a:ext cx="352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On the 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4835" y="2618910"/>
            <a:ext cx="314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In the Boatshop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6280" y="3307977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Field Trips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1106" y="3450196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Maritime Simulator</a:t>
            </a:r>
          </a:p>
        </p:txBody>
      </p:sp>
    </p:spTree>
    <p:extLst>
      <p:ext uri="{BB962C8B-B14F-4D97-AF65-F5344CB8AC3E}">
        <p14:creationId xmlns:p14="http://schemas.microsoft.com/office/powerpoint/2010/main" val="23544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611">
        <p:fade/>
      </p:transition>
    </mc:Choice>
    <mc:Fallback xmlns="">
      <p:transition spd="med" advClick="0" advTm="15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6EFCD-49DF-42BD-88CF-33683086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7B116C0-0924-4C08-A615-03E5A93E9D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5313"/>
          </a:xfrm>
        </p:spPr>
      </p:pic>
      <p:sp>
        <p:nvSpPr>
          <p:cNvPr id="3" name="TextBox 2"/>
          <p:cNvSpPr txBox="1"/>
          <p:nvPr/>
        </p:nvSpPr>
        <p:spPr>
          <a:xfrm>
            <a:off x="144049" y="92075"/>
            <a:ext cx="11849622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latinLnBrk="1" hangingPunct="0"/>
            <a:r>
              <a:rPr lang="en-US" sz="2400" b="1">
                <a:solidFill>
                  <a:srgbClr val="000000"/>
                </a:solidFill>
                <a:latin typeface="Bookman Old Style" panose="02050604050505020204" pitchFamily="18" charset="0"/>
                <a:sym typeface="Helvetica Neue"/>
              </a:rPr>
              <a:t>Learning to sail and boating safety in the on-the-water floating classroom.</a:t>
            </a:r>
            <a:endParaRPr lang="en-US" sz="2400" b="1" dirty="0">
              <a:solidFill>
                <a:srgbClr val="000000"/>
              </a:solidFill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561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192">
        <p:fade/>
      </p:transition>
    </mc:Choice>
    <mc:Fallback xmlns="">
      <p:transition spd="med" advClick="0" advTm="9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5CDAC-1B0E-4026-A2C5-03E823BA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8BDD333-851D-43A6-9FDE-83358BDC57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</p:spPr>
      </p:pic>
    </p:spTree>
    <p:extLst>
      <p:ext uri="{BB962C8B-B14F-4D97-AF65-F5344CB8AC3E}">
        <p14:creationId xmlns:p14="http://schemas.microsoft.com/office/powerpoint/2010/main" val="3153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5">
        <p:fade/>
      </p:transition>
    </mc:Choice>
    <mc:Fallback xmlns="">
      <p:transition spd="med" advClick="0" advTm="35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41EBF-ABB3-48D0-B67E-62EB7D62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C5D6F45-3068-4D7D-A542-EA0BABC968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97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28">
        <p:fade/>
      </p:transition>
    </mc:Choice>
    <mc:Fallback xmlns="">
      <p:transition spd="med" advClick="0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9251C1-C71E-4B1F-97A7-552D9653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20181010_103510">
            <a:hlinkClick r:id="" action="ppaction://media"/>
            <a:extLst>
              <a:ext uri="{FF2B5EF4-FFF2-40B4-BE49-F238E27FC236}">
                <a16:creationId xmlns:a16="http://schemas.microsoft.com/office/drawing/2014/main" xmlns="" id="{051244CE-95E3-4823-A520-ED8DC3C755BE}"/>
              </a:ext>
            </a:extLst>
          </p:cNvPr>
          <p:cNvPicPr>
            <a:picLocks noGrp="1" noChangeAspect="1"/>
          </p:cNvPicPr>
          <p:nvPr>
            <p:ph idx="4294967295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67" y="-178148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2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623">
        <p:fade/>
      </p:transition>
    </mc:Choice>
    <mc:Fallback xmlns="">
      <p:transition spd="med" advClick="0" advTm="23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95" objId="13"/>
        <p14:stopEvt time="19833" objId="13"/>
        <p14:playEvt time="21746" objId="13"/>
        <p14:stopEvt time="23623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A39E2-286C-4EAC-9C79-88C0F0AD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4E3B7AC-CA78-4E57-BC92-32ADE3DBB3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44259" y="5630449"/>
            <a:ext cx="662626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latinLnBrk="1" hangingPunct="0"/>
            <a:r>
              <a:rPr lang="en-US" sz="2800" b="1" dirty="0">
                <a:solidFill>
                  <a:srgbClr val="000000"/>
                </a:solidFill>
                <a:latin typeface="Bookman Old Style" panose="02050604050505020204" pitchFamily="18" charset="0"/>
                <a:sym typeface="Helvetica Neue"/>
              </a:rPr>
              <a:t>Boatbuilding in the BMC Boatshop</a:t>
            </a:r>
          </a:p>
        </p:txBody>
      </p:sp>
    </p:spTree>
    <p:extLst>
      <p:ext uri="{BB962C8B-B14F-4D97-AF65-F5344CB8AC3E}">
        <p14:creationId xmlns:p14="http://schemas.microsoft.com/office/powerpoint/2010/main" val="36596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96">
        <p:fade/>
      </p:transition>
    </mc:Choice>
    <mc:Fallback xmlns="">
      <p:transition spd="med" advClick="0" advTm="75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19" y="559382"/>
            <a:ext cx="8890473" cy="4864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476" y="20775"/>
            <a:ext cx="11612880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BUOYANCY and STABILITY LAB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 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65" y="5706053"/>
            <a:ext cx="11517284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 DESIGN – CONSTRUCTION – HYPOTHESIS – OBSERVATION- - EVALUATION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- DOCUMENTATION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  <a:p>
            <a:pPr marL="457200" marR="0" indent="-4572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649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E437E6-8C49-4958-9F1F-CA308FF4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181012_112110">
            <a:hlinkClick r:id="" action="ppaction://media"/>
            <a:extLst>
              <a:ext uri="{FF2B5EF4-FFF2-40B4-BE49-F238E27FC236}">
                <a16:creationId xmlns:a16="http://schemas.microsoft.com/office/drawing/2014/main" xmlns="" id="{E4E410CE-BA37-4CF6-A3FF-34D8C76D49B4}"/>
              </a:ext>
            </a:extLst>
          </p:cNvPr>
          <p:cNvPicPr>
            <a:picLocks noGrp="1" noChangeAspect="1"/>
          </p:cNvPicPr>
          <p:nvPr>
            <p:ph idx="4294967295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463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5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890">
        <p:fade/>
      </p:transition>
    </mc:Choice>
    <mc:Fallback xmlns="">
      <p:transition spd="med" advClick="0" advTm="19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24" objId="4"/>
        <p14:stopEvt time="7311" objId="4"/>
        <p14:playEvt time="13954" objId="4"/>
        <p14:stopEvt time="17694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8" y="0"/>
            <a:ext cx="36206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0604" y="594360"/>
            <a:ext cx="8370917" cy="2062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Carved by students with</a:t>
            </a:r>
            <a:r>
              <a:rPr kumimoji="0" lang="en-US" sz="32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guidance from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Mr. Ron Bayuzick, Artist-in-residence from Erie Arts and Culture.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1560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30935-7593-42A2-8FB7-9FEB6F48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F2DB514-7898-4CEA-84C1-5C694DE409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D51254-3563-414A-A62E-CDA24391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53" y="-195333"/>
            <a:ext cx="3975850" cy="7066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591F36-1160-4EE4-8CC2-1133A6BAF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87" y="-211699"/>
            <a:ext cx="4357766" cy="83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726">
        <p:fade/>
      </p:transition>
    </mc:Choice>
    <mc:Fallback xmlns="">
      <p:transition spd="med" advClick="0" advTm="147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8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600" kern="0" dirty="0">
                <a:solidFill>
                  <a:schemeClr val="bg1"/>
                </a:solidFill>
                <a:latin typeface="Bookman Old Style" panose="02050604050505020204" pitchFamily="18" charset="0"/>
                <a:ea typeface="BigNoodleTitling"/>
                <a:cs typeface="BigNoodleTitling"/>
                <a:sym typeface="BigNoodleTitling"/>
              </a:rPr>
              <a:t>Presque Isle Peninsula Looking East</a:t>
            </a:r>
            <a:r>
              <a:rPr lang="en-US" sz="3600" kern="0" dirty="0">
                <a:solidFill>
                  <a:srgbClr val="FFFFFF"/>
                </a:solidFill>
                <a:latin typeface="Bookman Old Style" panose="02050604050505020204" pitchFamily="18" charset="0"/>
                <a:ea typeface="BigNoodleTitling"/>
                <a:cs typeface="BigNoodleTitling"/>
                <a:sym typeface="BigNoodleTitling"/>
              </a:rPr>
              <a:t/>
            </a:r>
            <a:br>
              <a:rPr lang="en-US" sz="3600" kern="0" dirty="0">
                <a:solidFill>
                  <a:srgbClr val="FFFFFF"/>
                </a:solidFill>
                <a:latin typeface="Bookman Old Style" panose="02050604050505020204" pitchFamily="18" charset="0"/>
                <a:ea typeface="BigNoodleTitling"/>
                <a:cs typeface="BigNoodleTitling"/>
                <a:sym typeface="BigNoodleTitling"/>
              </a:rPr>
            </a:br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5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118" y="1080247"/>
            <a:ext cx="10981764" cy="577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3" y="5941312"/>
            <a:ext cx="887261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5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127" y="743989"/>
            <a:ext cx="11567160" cy="5109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THE NEED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  <a:p>
            <a:pPr marR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    -Current 20% Shortage in Maritime Workforce</a:t>
            </a:r>
          </a:p>
          <a:p>
            <a:pPr marR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Bookman Old Style" panose="02050604050505020204" pitchFamily="18" charset="0"/>
              <a:sym typeface="Helvetica Neue"/>
            </a:endParaRPr>
          </a:p>
          <a:p>
            <a:pPr marR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-USCG predicts shortage to increase to 30% in 10 years</a:t>
            </a:r>
          </a:p>
          <a:p>
            <a:pPr marR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Bookman Old Style" panose="02050604050505020204" pitchFamily="18" charset="0"/>
              <a:sym typeface="Helvetica Neue"/>
            </a:endParaRPr>
          </a:p>
          <a:p>
            <a:pPr marR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-Maritime Career opportunities are widely diverse with </a:t>
            </a:r>
          </a:p>
          <a:p>
            <a:pPr marR="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 high pay, benefits, and pensions.  </a:t>
            </a:r>
          </a:p>
          <a:p>
            <a:pPr marL="685800" marR="0" indent="-685800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5471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50" y="2622666"/>
            <a:ext cx="11525790" cy="1787236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SALARY IS $75,000 A YEAR FOR 182 DAYS OF WORK</a:t>
            </a: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66254" y="-33249"/>
            <a:ext cx="11916294" cy="2386912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free 30-month training program, students will be qualified to sit for a United States Coast Guard Third Assistant Engineer’s License exam, and will sail with AMO for a minimum of three years. </a:t>
            </a:r>
            <a:r>
              <a:rPr lang="en-US" sz="4600" b="1" u="sng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salary for a third assistant is approximately $75,000 a year for 182 days of work</a:t>
            </a:r>
            <a:r>
              <a:rPr lang="en-US" sz="4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8516" y="4887884"/>
            <a:ext cx="10885517" cy="135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 MARITIME OFFICERS UNION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http://www.amo-union.org/</a:t>
            </a:r>
            <a:endParaRPr lang="en-US" sz="3200" b="1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50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3350" cy="6796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84" y="-166577"/>
            <a:ext cx="5944703" cy="76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A7BB8-A2B2-411E-9F03-EA9551C3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ADA86D9-F8D4-4957-A073-253531BA56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918325"/>
          </a:xfrm>
        </p:spPr>
      </p:pic>
      <p:sp>
        <p:nvSpPr>
          <p:cNvPr id="3" name="TextBox 2"/>
          <p:cNvSpPr txBox="1"/>
          <p:nvPr/>
        </p:nvSpPr>
        <p:spPr>
          <a:xfrm>
            <a:off x="0" y="3528589"/>
            <a:ext cx="3164540" cy="2677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-Measuring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sym typeface="Helvetica Neue"/>
              </a:rPr>
              <a:t>-Lofting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sym typeface="Helvetica Neue"/>
              </a:rPr>
              <a:t>-Design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-Using Tools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</a:t>
            </a: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sym typeface="Helvetica Neue"/>
              </a:rPr>
              <a:t>Teamwork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sym typeface="Helvetica Neue"/>
              </a:rPr>
              <a:t>-Problem solving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-SAFETY!</a:t>
            </a:r>
          </a:p>
        </p:txBody>
      </p:sp>
    </p:spTree>
    <p:extLst>
      <p:ext uri="{BB962C8B-B14F-4D97-AF65-F5344CB8AC3E}">
        <p14:creationId xmlns:p14="http://schemas.microsoft.com/office/powerpoint/2010/main" val="33210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69">
        <p:fade/>
      </p:transition>
    </mc:Choice>
    <mc:Fallback xmlns="">
      <p:transition spd="med" advClick="0" advTm="40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801396"/>
            <a:ext cx="10973751" cy="525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24" y="953796"/>
            <a:ext cx="10973751" cy="525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2" y="106917"/>
            <a:ext cx="11582876" cy="63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41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801396"/>
            <a:ext cx="10973751" cy="525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78" y="164730"/>
            <a:ext cx="9095901" cy="6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89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16" y="396482"/>
            <a:ext cx="10051901" cy="58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42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08" y="74300"/>
            <a:ext cx="4965055" cy="3162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4" y="3324577"/>
            <a:ext cx="6064132" cy="3410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" y="39560"/>
            <a:ext cx="3196616" cy="568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6" y="161584"/>
            <a:ext cx="4006006" cy="2589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0649" y="2828332"/>
            <a:ext cx="3075265" cy="4524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-NAVIGATION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-ARTS of the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SAILOR</a:t>
            </a:r>
          </a:p>
          <a:p>
            <a:pPr lvl="0" latinLnBrk="1" hangingPunct="0"/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-BOATBUILDING</a:t>
            </a:r>
          </a:p>
          <a:p>
            <a:pPr lvl="0" latinLnBrk="1" hangingPunct="0"/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-SAILING</a:t>
            </a:r>
          </a:p>
          <a:p>
            <a:pPr lvl="0" latinLnBrk="1" hangingPunct="0"/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-SAFE BOATING </a:t>
            </a:r>
          </a:p>
          <a:p>
            <a:pPr lvl="0" latinLnBrk="1" hangingPunct="0"/>
            <a:r>
              <a:rPr lang="en-US" sz="2400" b="1" dirty="0" smtClean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-</a:t>
            </a:r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FIRST </a:t>
            </a:r>
            <a:r>
              <a:rPr lang="en-US" sz="2400" b="1" dirty="0" smtClean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AID - </a:t>
            </a:r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CPR</a:t>
            </a:r>
          </a:p>
          <a:p>
            <a:pPr lvl="0" latinLnBrk="1" hangingPunct="0"/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-MARINE </a:t>
            </a:r>
          </a:p>
          <a:p>
            <a:pPr lvl="0" latinLnBrk="1" hangingPunct="0"/>
            <a:r>
              <a:rPr lang="en-US" sz="24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 TECHNOLOGY</a:t>
            </a:r>
          </a:p>
          <a:p>
            <a:pPr lvl="0" latinLnBrk="1" hangingPunct="0"/>
            <a:endParaRPr lang="en-US" sz="2400" b="1" dirty="0">
              <a:solidFill>
                <a:srgbClr val="FFFFFF"/>
              </a:solidFill>
              <a:latin typeface="Bookman Old Style" panose="02050604050505020204" pitchFamily="18" charset="0"/>
              <a:sym typeface="Helvetica Neue"/>
            </a:endParaRPr>
          </a:p>
          <a:p>
            <a:pPr lvl="0" latinLnBrk="1" hangingPunct="0"/>
            <a:endParaRPr lang="en-US" sz="2400" b="1" dirty="0">
              <a:solidFill>
                <a:srgbClr val="FFFFFF"/>
              </a:solidFill>
              <a:latin typeface="Bookman Old Style" panose="02050604050505020204" pitchFamily="18" charset="0"/>
              <a:sym typeface="Helvetica Neue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57988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5" y="767989"/>
            <a:ext cx="12192000" cy="6069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25633" y="49876"/>
            <a:ext cx="1245662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                    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FIRST AID – CPR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 AED 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128959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188730"/>
            <a:ext cx="11774977" cy="5115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538" y="5457306"/>
            <a:ext cx="11712632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SEA TECH MARINE – DONJON 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 AUTISM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SOCIETY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  <a:p>
            <a:pPr algn="ctr" latinLnBrk="1" hangingPunct="0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POWER SQUADRON - BLASCO PUBLIC LIBRARY – MARITIME MUSEUM </a:t>
            </a:r>
          </a:p>
          <a:p>
            <a:pPr algn="ctr" latinLnBrk="1" hangingPunct="0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LAKESHORE TOWING - PIYC  -  PORT AUTHORITY – GANNON U -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8054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1089" y="508285"/>
            <a:ext cx="8708426" cy="467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3244065" y="-189186"/>
            <a:ext cx="5625896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700">
                <a:solidFill>
                  <a:srgbClr val="FFFFFF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b="1" kern="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sz="4400" b="1" kern="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Maritime Campus</a:t>
            </a:r>
            <a:r>
              <a:rPr lang="en-US" sz="4400" b="1" kern="0" dirty="0"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 </a:t>
            </a:r>
            <a:endParaRPr lang="en-US" sz="4400" kern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1269366" y="4814451"/>
            <a:ext cx="9144000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/>
            <a:r>
              <a:rPr lang="en-US" sz="2000" b="1" kern="0" dirty="0" smtClean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 </a:t>
            </a:r>
            <a:endParaRPr lang="en-US" sz="2000" b="1" kern="0" dirty="0">
              <a:solidFill>
                <a:srgbClr val="FFFFFF"/>
              </a:solidFill>
              <a:latin typeface="Bookman Old Style" panose="02050604050505020204" pitchFamily="18" charset="0"/>
              <a:ea typeface="Raleway SemiBold"/>
              <a:cs typeface="Raleway SemiBold"/>
              <a:sym typeface="Raleway SemiBold"/>
            </a:endParaRPr>
          </a:p>
          <a:p>
            <a:pPr algn="ctr"/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Bayfront Maritime Center, Schoolship Porcupine, </a:t>
            </a:r>
          </a:p>
          <a:p>
            <a:pPr algn="ctr"/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Erie </a:t>
            </a:r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Maritime Museum, </a:t>
            </a:r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Brig </a:t>
            </a:r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 Italic"/>
                <a:cs typeface="Raleway SemiBold Italic"/>
                <a:sym typeface="Raleway SemiBold Italic"/>
              </a:rPr>
              <a:t>Niagara</a:t>
            </a:r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,</a:t>
            </a:r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 Blasco Library, </a:t>
            </a:r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Donjon Shipbuilding, Intermodal Hub,</a:t>
            </a:r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 Erie Water Works,</a:t>
            </a:r>
          </a:p>
          <a:p>
            <a:pPr algn="ctr"/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 Erie Western P</a:t>
            </a:r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A </a:t>
            </a:r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Port Authority,</a:t>
            </a:r>
            <a:r>
              <a:rPr lang="en-US"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 </a:t>
            </a:r>
          </a:p>
          <a:p>
            <a:pPr algn="ctr"/>
            <a:endParaRPr lang="en-US" sz="2000" b="1" kern="0" dirty="0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algn="ctr"/>
            <a:endParaRPr lang="en-US" sz="2000" b="1" kern="0" dirty="0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algn="ctr"/>
            <a:endParaRPr lang="en-US" sz="2000" b="1" kern="0" dirty="0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algn="ctr"/>
            <a:endParaRPr lang="en-US" sz="2000" b="1" kern="0" dirty="0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algn="ctr"/>
            <a:r>
              <a:rPr sz="2000" b="1" kern="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3670742"/>
      </p:ext>
    </p:extLst>
  </p:cSld>
  <p:clrMapOvr>
    <a:masterClrMapping/>
  </p:clrMapOvr>
  <p:transition spd="med" advTm="4195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01" y="28420"/>
            <a:ext cx="9776337" cy="5755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89974" y="5589607"/>
            <a:ext cx="141669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atin typeface="Arial Rounded MT Bold" panose="020F0704030504030204" pitchFamily="34" charset="0"/>
                <a:cs typeface="Helvetica" panose="020B0604020202020204" pitchFamily="34" charset="0"/>
              </a:rPr>
              <a:t>BLUEROV2  </a:t>
            </a:r>
            <a:r>
              <a:rPr lang="en-US" sz="3600" b="1" dirty="0">
                <a:solidFill>
                  <a:prstClr val="black"/>
                </a:solidFill>
                <a:latin typeface="Arial Rounded MT Bold" panose="020F0704030504030204" pitchFamily="34" charset="0"/>
                <a:cs typeface="Helvetica" panose="020B0604020202020204" pitchFamily="34" charset="0"/>
              </a:rPr>
              <a:t>Hands-on STEM! 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 Rounded MT Bold" panose="020F0704030504030204" pitchFamily="34" charset="0"/>
                <a:cs typeface="Helvetica" panose="020B0604020202020204" pitchFamily="34" charset="0"/>
              </a:rPr>
              <a:t>Building the BLUEROV2 underwater robot.</a:t>
            </a:r>
          </a:p>
          <a:p>
            <a:pPr algn="ctr"/>
            <a:endParaRPr lang="en-US" sz="4400" b="1" dirty="0">
              <a:latin typeface="Arial Rounded MT Bold" panose="020F07040305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50"/>
            <a:ext cx="3778250" cy="671512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51" y="3046934"/>
            <a:ext cx="8328349" cy="3823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82" y="1071"/>
            <a:ext cx="4860954" cy="29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9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11641138" cy="6624637"/>
          </a:xfrm>
        </p:spPr>
      </p:pic>
      <p:sp>
        <p:nvSpPr>
          <p:cNvPr id="3" name="TextBox 2"/>
          <p:cNvSpPr txBox="1"/>
          <p:nvPr/>
        </p:nvSpPr>
        <p:spPr>
          <a:xfrm>
            <a:off x="8607829" y="6209608"/>
            <a:ext cx="2730731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FIELD TRIP</a:t>
            </a:r>
          </a:p>
        </p:txBody>
      </p:sp>
    </p:spTree>
    <p:extLst>
      <p:ext uri="{BB962C8B-B14F-4D97-AF65-F5344CB8AC3E}">
        <p14:creationId xmlns:p14="http://schemas.microsoft.com/office/powerpoint/2010/main" val="5925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80">
        <p:fade/>
      </p:transition>
    </mc:Choice>
    <mc:Fallback xmlns="">
      <p:transition spd="med" advTm="9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93EF9A-0A6F-43AA-8234-736BB8E2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413C043-123C-465D-94BF-6F514D5FBD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538" y="0"/>
            <a:ext cx="14206538" cy="7059613"/>
          </a:xfrm>
        </p:spPr>
      </p:pic>
    </p:spTree>
    <p:extLst>
      <p:ext uri="{BB962C8B-B14F-4D97-AF65-F5344CB8AC3E}">
        <p14:creationId xmlns:p14="http://schemas.microsoft.com/office/powerpoint/2010/main" val="3171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94">
        <p:fade/>
      </p:transition>
    </mc:Choice>
    <mc:Fallback xmlns="">
      <p:transition spd="med" advClick="0" advTm="8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1" y="-972669"/>
            <a:ext cx="3497179" cy="5949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4" y="0"/>
            <a:ext cx="4652682" cy="5133459"/>
          </a:xfrm>
          <a:prstGeom prst="rect">
            <a:avLst/>
          </a:prstGeom>
        </p:spPr>
      </p:pic>
      <p:sp>
        <p:nvSpPr>
          <p:cNvPr id="6" name="Text Box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2716" y="5162114"/>
            <a:ext cx="11013141" cy="310546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0" indent="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2800" b="1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•Teamwork• Problem Solving •Positive Social Skills •Effective Communication •Responsibility •Perseverance •Critical Thinking •Creativity •Leadership •Safety</a:t>
            </a:r>
          </a:p>
          <a:p>
            <a:pPr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en-US" sz="2000" kern="12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en-US" sz="2000" kern="1200" dirty="0">
              <a:solidFill>
                <a:srgbClr val="000000"/>
              </a:solidFill>
              <a:latin typeface="Berlin Sans FB Demi" pitchFamily="34" charset="0"/>
            </a:endParaRPr>
          </a:p>
          <a:p>
            <a:pPr marL="0" indent="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None/>
            </a:pPr>
            <a:endParaRPr lang="en-US" sz="2000" kern="1200" dirty="0">
              <a:solidFill>
                <a:srgbClr val="000000"/>
              </a:solidFill>
              <a:latin typeface="Berlin Sans FB Demi" pitchFamily="34" charset="0"/>
            </a:endParaRPr>
          </a:p>
          <a:p>
            <a:pPr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94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0831" y="3355006"/>
            <a:ext cx="7999778" cy="360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8091" y="-177746"/>
            <a:ext cx="7567551" cy="388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66" y="-184497"/>
            <a:ext cx="6655242" cy="7787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775" y="-55903"/>
            <a:ext cx="7862402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sym typeface="Helvetica Neue"/>
              </a:rPr>
              <a:t>Water Safety and Swimming  -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Erie High Pool</a:t>
            </a:r>
          </a:p>
        </p:txBody>
      </p:sp>
    </p:spTree>
    <p:extLst>
      <p:ext uri="{BB962C8B-B14F-4D97-AF65-F5344CB8AC3E}">
        <p14:creationId xmlns:p14="http://schemas.microsoft.com/office/powerpoint/2010/main" val="3592614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82" y="3539551"/>
            <a:ext cx="5697111" cy="3204149"/>
          </a:xfrm>
          <a:prstGeom prst="rect">
            <a:avLst/>
          </a:prstGeom>
        </p:spPr>
      </p:pic>
      <p:pic>
        <p:nvPicPr>
          <p:cNvPr id="1026" name="Picture 2" descr="https://lh3.googleusercontent.com/5y7y1olz_EtSV8h8Upmpe5Pn-O2GPkJEYpJdvoJ8Cr-Jtwa7Zt_l5qhfeEtrfXChrY-c3uTOFfeRzTPF9QoAY8ysgPlSTxXUOG4knNrXgSdVayXuOC1v1zUk38N_yR3_mrQjFU-364CICMJYbj-itcFaEWA2hTpMvL6hXBt0T0fEjzEqJLZ43hWlvnb_9muvmyigPLpGnWGNKdLpN1wCUP47HvbIXycJ9bLCKgSzdJNdQUVgTWe7PyuxlKSKjpRxw7obIsoevLXvqMBcaW9Sg01CB592gtWc2Hm48o5jqDsCtuBaHsqi1ufymuSscG8VBWV4r84HY4hQnQHhjFtcNGd7pD89070Bi0YnUhu7USTEzscCR44JfrQIxP1pFdcS-R8Me3lqLfqnGylZQaTd1ntiz4o-VogMqRd8AXblNGI4OXWvV-9MGYY7KQfhlXFBQji6Xbv6tRqQVLDNbPfkdPyVYBpPFT3b7rz3USiLOBbsGpeDAwAoD92lGbl8dSbPV4JVrfwwKPdKawSqMaCw8gufho4eRRi1vJ8MKR63g38ZerL3R49p-BevNkaWn5EHqp8O1qJebP_M2urIuikFlhaKkvEG64hvYrZb5tiMOk-O0EH9Z_bF8gumW_O1IYzVcAOUEp8McYYl1fsJFMMfJ2OZv0ErZkFZ=w2995-h1684-n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2" y="0"/>
            <a:ext cx="6842233" cy="38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44256" y="185245"/>
            <a:ext cx="4947744" cy="310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-Getting comfortable in a boat</a:t>
            </a:r>
          </a:p>
          <a:p>
            <a:pPr lvl="0" latinLnBrk="1" hangingPunct="0"/>
            <a:r>
              <a:rPr lang="en-US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-</a:t>
            </a: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Learning to get into a </a:t>
            </a:r>
          </a:p>
          <a:p>
            <a:pPr lvl="0" latinLnBrk="1" hangingPunct="0"/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  <a:sym typeface="Helvetica Neue"/>
              </a:rPr>
              <a:t> vessel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-</a:t>
            </a:r>
            <a:r>
              <a:rPr kumimoji="0" lang="en-US" sz="2800" b="1" i="0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Manuevering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a canoe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-Driving a motor boat</a:t>
            </a:r>
            <a:endParaRPr kumimoji="0" lang="en-US" sz="28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baseline="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-</a:t>
            </a:r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Paddling</a:t>
            </a:r>
            <a:r>
              <a:rPr lang="en-US" sz="2800" b="1" baseline="0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strokes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07" y="2712616"/>
            <a:ext cx="4043855" cy="41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70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564" y="569378"/>
            <a:ext cx="7968167" cy="6292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03" y="11224"/>
            <a:ext cx="1144246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100" b="1" dirty="0">
                <a:solidFill>
                  <a:schemeClr val="tx2"/>
                </a:solidFill>
                <a:latin typeface="Bookman Old Style" panose="02050604050505020204" pitchFamily="18" charset="0"/>
                <a:ea typeface="BigNoodleTitling"/>
                <a:cs typeface="BigNoodleTitling"/>
                <a:sym typeface="BigNoodleTitling"/>
              </a:rPr>
              <a:t>Erie’s 1812 US Navy Gunboat Schooner </a:t>
            </a:r>
            <a:r>
              <a:rPr lang="en-US" sz="3100" b="1" i="1" dirty="0">
                <a:solidFill>
                  <a:schemeClr val="tx2"/>
                </a:solidFill>
                <a:latin typeface="Bookman Old Style" panose="02050604050505020204" pitchFamily="18" charset="0"/>
                <a:ea typeface="BigNoodleTitling"/>
                <a:cs typeface="BigNoodleTitling"/>
                <a:sym typeface="BigNoodleTitling"/>
              </a:rPr>
              <a:t>Porcupine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0342" y="1192306"/>
            <a:ext cx="54998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-Built by Daniel Dobbins</a:t>
            </a:r>
          </a:p>
          <a:p>
            <a:r>
              <a:rPr lang="en-US" sz="2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-60 Year Career </a:t>
            </a:r>
          </a:p>
          <a:p>
            <a:r>
              <a:rPr lang="en-US" sz="24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-Historic Erie Vessel</a:t>
            </a:r>
          </a:p>
          <a:p>
            <a:endParaRPr lang="en-US" sz="24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r>
              <a:rPr lang="en-US" sz="25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Schoolship for Presque Isle Bay</a:t>
            </a:r>
          </a:p>
          <a:p>
            <a:endParaRPr lang="en-US" sz="24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r>
              <a:rPr lang="en-US" sz="25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Floating STEM Classroom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" y="3930370"/>
            <a:ext cx="3854823" cy="2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254">
        <p:fade/>
      </p:transition>
    </mc:Choice>
    <mc:Fallback xmlns="">
      <p:transition spd="med" advTm="212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"/>
            <a:ext cx="12194492" cy="685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11">
        <p:fade/>
      </p:transition>
    </mc:Choice>
    <mc:Fallback xmlns="">
      <p:transition spd="med" advTm="73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" y="67973"/>
            <a:ext cx="3957661" cy="6752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379" y="182880"/>
            <a:ext cx="4485916" cy="6151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08" y="124691"/>
            <a:ext cx="4464550" cy="3839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09" y="3737907"/>
            <a:ext cx="4555375" cy="30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41564" y="62751"/>
            <a:ext cx="12103331" cy="160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/>
            <a:r>
              <a:rPr sz="2100" b="1" kern="0" dirty="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rPr>
              <a:t> </a:t>
            </a:r>
            <a:r>
              <a:rPr lang="en-US" sz="26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Regular"/>
                <a:cs typeface="Raleway Regular"/>
                <a:sym typeface="Raleway Regular"/>
              </a:rPr>
              <a:t>Erie Maritime Foundation</a:t>
            </a:r>
            <a:r>
              <a:rPr sz="26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Regular"/>
                <a:cs typeface="Raleway Regular"/>
                <a:sym typeface="Raleway Regular"/>
              </a:rPr>
              <a:t>’s Mission</a:t>
            </a:r>
            <a:r>
              <a:rPr sz="2400" b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:</a:t>
            </a:r>
          </a:p>
          <a:p>
            <a:pPr algn="ctr"/>
            <a:r>
              <a:rPr sz="2400" b="1" i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 Italic"/>
                <a:cs typeface="Raleway SemiBold Italic"/>
                <a:sym typeface="Raleway SemiBold Italic"/>
              </a:rPr>
              <a:t>To design and implement hands-on, maritime themed, educational, vocational and recreational activities for the community in a universally accessible waterfront facility</a:t>
            </a:r>
            <a:r>
              <a:rPr sz="2400" b="1" i="1" kern="0" dirty="0">
                <a:solidFill>
                  <a:srgbClr val="FFFFFF"/>
                </a:solidFill>
                <a:latin typeface="Bookman Old Style" panose="02050604050505020204" pitchFamily="18" charset="0"/>
                <a:ea typeface="Raleway SemiBold"/>
                <a:cs typeface="Raleway SemiBold"/>
                <a:sym typeface="Raleway SemiBold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9044" y="6243940"/>
            <a:ext cx="8833912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latinLnBrk="1" hangingPunct="0"/>
            <a:r>
              <a:rPr lang="en-US" sz="2400" b="1" kern="0" dirty="0">
                <a:solidFill>
                  <a:srgbClr val="4F81BD">
                    <a:lumMod val="50000"/>
                  </a:srgbClr>
                </a:solidFill>
                <a:latin typeface="Helvetica"/>
                <a:sym typeface="Helvetica Neue"/>
              </a:rPr>
              <a:t>SINCE 1998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289039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en-US" sz="3200" kern="0" dirty="0">
              <a:solidFill>
                <a:srgbClr val="FFFFFF"/>
              </a:solidFill>
              <a:latin typeface="BigNoodleTitling"/>
              <a:ea typeface="BigNoodleTitling"/>
              <a:cs typeface="BigNoodleTitling"/>
              <a:sym typeface="BigNoodleTitling"/>
            </a:endParaRPr>
          </a:p>
        </p:txBody>
      </p:sp>
      <p:pic>
        <p:nvPicPr>
          <p:cNvPr id="6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192" y="1610061"/>
            <a:ext cx="9040906" cy="515092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761903" y="6114657"/>
            <a:ext cx="666265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Erie Maritime</a:t>
            </a:r>
            <a:r>
              <a:rPr kumimoji="0" lang="en-US" sz="3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Foundation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1509884"/>
      </p:ext>
    </p:extLst>
  </p:cSld>
  <p:clrMapOvr>
    <a:masterClrMapping/>
  </p:clrMapOvr>
  <p:transition spd="med" advTm="17284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" y="1317567"/>
            <a:ext cx="7724753" cy="434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2" y="45720"/>
            <a:ext cx="4159394" cy="73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0">
        <p:fade/>
      </p:transition>
    </mc:Choice>
    <mc:Fallback xmlns="">
      <p:transition spd="med" advTm="2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8"/>
            <a:ext cx="3841750" cy="68278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24" y="0"/>
            <a:ext cx="407937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12" y="90336"/>
            <a:ext cx="3904129" cy="67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61">
        <p:fade/>
      </p:transition>
    </mc:Choice>
    <mc:Fallback xmlns="">
      <p:transition spd="med" advTm="113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5" y="179767"/>
            <a:ext cx="10790840" cy="6628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8185" y="436418"/>
            <a:ext cx="810906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sym typeface="Helvetica Neue"/>
              </a:rPr>
              <a:t> LEARN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 TO SAIL ON BMC’S HANSA FLEET </a:t>
            </a:r>
          </a:p>
        </p:txBody>
      </p:sp>
    </p:spTree>
    <p:extLst>
      <p:ext uri="{BB962C8B-B14F-4D97-AF65-F5344CB8AC3E}">
        <p14:creationId xmlns:p14="http://schemas.microsoft.com/office/powerpoint/2010/main" val="11233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44">
        <p:fade/>
      </p:transition>
    </mc:Choice>
    <mc:Fallback xmlns="">
      <p:transition spd="med" advTm="156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38"/>
            <a:ext cx="12303125" cy="6122987"/>
          </a:xfrm>
        </p:spPr>
      </p:pic>
    </p:spTree>
    <p:extLst>
      <p:ext uri="{BB962C8B-B14F-4D97-AF65-F5344CB8AC3E}">
        <p14:creationId xmlns:p14="http://schemas.microsoft.com/office/powerpoint/2010/main" val="18598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2">
        <p:fade/>
      </p:transition>
    </mc:Choice>
    <mc:Fallback xmlns="">
      <p:transition spd="med" advTm="39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04" y="-286790"/>
            <a:ext cx="6566374" cy="75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61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23" y="1733203"/>
            <a:ext cx="4477789" cy="3358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66502"/>
            <a:ext cx="5361936" cy="6511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3" y="758744"/>
            <a:ext cx="3916417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60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87AC6">
                <a:lumMod val="40000"/>
                <a:lumOff val="60000"/>
              </a:srgbClr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MS2\Desktop\Erie Insurance United Way Presentation\SLIDESHOW\erieboat fi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833"/>
            <a:ext cx="5088613" cy="67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2615" y="-110044"/>
            <a:ext cx="69660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Visit BMC to see for yourself.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40 Holland Street ~ Bayfrontcenter.org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76" y="1251065"/>
            <a:ext cx="3722251" cy="56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4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7013" y="174408"/>
            <a:ext cx="9644309" cy="672031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240076" y="170467"/>
            <a:ext cx="7608822" cy="144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algn="ctr" latinLnBrk="1" hangingPunct="0"/>
            <a:r>
              <a:rPr lang="en-US" sz="2400" b="1" dirty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Historic replica of Erie’s fishing boat, </a:t>
            </a:r>
          </a:p>
          <a:p>
            <a:pPr lvl="0" algn="ctr" latinLnBrk="1" hangingPunct="0"/>
            <a:r>
              <a:rPr lang="en-US" sz="2400" b="1" dirty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the </a:t>
            </a:r>
            <a:r>
              <a:rPr lang="en-US" sz="3600" b="1" dirty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Erie Boat</a:t>
            </a:r>
            <a:r>
              <a:rPr lang="en-US" sz="2400" b="1" dirty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. </a:t>
            </a:r>
          </a:p>
          <a:p>
            <a:pPr lvl="0" algn="ctr" latinLnBrk="1" hangingPunct="0"/>
            <a:r>
              <a:rPr lang="en-US" sz="2800" b="1" dirty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Built by </a:t>
            </a:r>
            <a:r>
              <a:rPr lang="en-US" sz="2800" b="1" dirty="0" smtClean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hundreds of </a:t>
            </a:r>
            <a:r>
              <a:rPr lang="en-US" sz="2800" b="1" dirty="0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students at BMC!</a:t>
            </a:r>
          </a:p>
        </p:txBody>
      </p:sp>
    </p:spTree>
    <p:extLst>
      <p:ext uri="{BB962C8B-B14F-4D97-AF65-F5344CB8AC3E}">
        <p14:creationId xmlns:p14="http://schemas.microsoft.com/office/powerpoint/2010/main" val="3303116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BB8BE-8EF0-42A3-A631-72B5F960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Bayfront+Maritime+Center+-+Celebrating+20+Years+of+Sailing%2C+Boat+Building%2C+and+Adventure%21">
            <a:hlinkClick r:id="" action="ppaction://media"/>
            <a:extLst>
              <a:ext uri="{FF2B5EF4-FFF2-40B4-BE49-F238E27FC236}">
                <a16:creationId xmlns:a16="http://schemas.microsoft.com/office/drawing/2014/main" xmlns="" id="{370EF740-3836-4925-BAD8-4BD7F316639D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584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8163">
        <p:fade/>
      </p:transition>
    </mc:Choice>
    <mc:Fallback xmlns="">
      <p:transition spd="med" advClick="0" advTm="98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634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3" objId="7"/>
        <p14:stopEvt time="95609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43" y="-338202"/>
            <a:ext cx="9594936" cy="7196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6949" y="103909"/>
            <a:ext cx="3603567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ookman Old Style" panose="02050604050505020204" pitchFamily="18" charset="0"/>
                <a:sym typeface="Helvetica Neue"/>
              </a:rPr>
              <a:t>ADVENTURE</a:t>
            </a:r>
          </a:p>
        </p:txBody>
      </p:sp>
    </p:spTree>
    <p:extLst>
      <p:ext uri="{BB962C8B-B14F-4D97-AF65-F5344CB8AC3E}">
        <p14:creationId xmlns:p14="http://schemas.microsoft.com/office/powerpoint/2010/main" val="42619088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3188" y="533399"/>
            <a:ext cx="4231343" cy="2631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5" y="533400"/>
            <a:ext cx="5453081" cy="2586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39986"/>
            <a:ext cx="12192000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atinLnBrk="1" hangingPunct="0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  <a:sym typeface="Helvetica Neue"/>
              </a:rPr>
              <a:t>  ERIE HIGH SCHOOL MARITIME PROGRAM</a:t>
            </a:r>
          </a:p>
          <a:p>
            <a:pPr latinLnBrk="1" hangingPunct="0"/>
            <a:endParaRPr lang="en-US" sz="1600" b="1" dirty="0">
              <a:solidFill>
                <a:schemeClr val="bg1"/>
              </a:solidFill>
              <a:latin typeface="Bookman Old Style" panose="02050604050505020204" pitchFamily="18" charset="0"/>
              <a:sym typeface="Helvetica Neue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2018-2019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Inaugural Year</a:t>
            </a:r>
          </a:p>
          <a:p>
            <a:pPr algn="ctr" latinLnBrk="1" hangingPunct="0"/>
            <a:endParaRPr lang="en-US" sz="4400" b="1" i="1" dirty="0">
              <a:solidFill>
                <a:schemeClr val="bg1"/>
              </a:solidFill>
              <a:latin typeface="+mj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091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3">
        <p:fade/>
      </p:transition>
    </mc:Choice>
    <mc:Fallback xmlns="">
      <p:transition spd="med" advTm="19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96850"/>
            <a:ext cx="10922000" cy="6661150"/>
          </a:xfrm>
        </p:spPr>
      </p:pic>
      <p:sp>
        <p:nvSpPr>
          <p:cNvPr id="3" name="TextBox 2"/>
          <p:cNvSpPr txBox="1"/>
          <p:nvPr/>
        </p:nvSpPr>
        <p:spPr>
          <a:xfrm>
            <a:off x="3087666" y="1496860"/>
            <a:ext cx="526093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latinLnBrk="1" hangingPunct="0"/>
            <a:r>
              <a:rPr lang="en-US" sz="3600" b="1">
                <a:solidFill>
                  <a:prstClr val="white"/>
                </a:solidFill>
                <a:latin typeface="Bookman Old Style" panose="02050604050505020204" pitchFamily="18" charset="0"/>
                <a:sym typeface="Helvetica Neue"/>
              </a:rPr>
              <a:t>CLASS IN SESSION</a:t>
            </a:r>
            <a:endParaRPr lang="en-US" sz="3600" b="1" dirty="0">
              <a:solidFill>
                <a:prstClr val="white"/>
              </a:solidFill>
              <a:latin typeface="Bookman Old Style" panose="020506040505050202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802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43">
        <p:fade/>
      </p:transition>
    </mc:Choice>
    <mc:Fallback xmlns="">
      <p:transition spd="med" advTm="237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theme1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2191</TotalTime>
  <Words>526</Words>
  <Application>Microsoft Office PowerPoint</Application>
  <PresentationFormat>Widescreen</PresentationFormat>
  <Paragraphs>106</Paragraphs>
  <Slides>46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Arial Rounded MT Bold</vt:lpstr>
      <vt:lpstr>Berlin Sans FB Demi</vt:lpstr>
      <vt:lpstr>BigNoodleTitling</vt:lpstr>
      <vt:lpstr>Bookman Old Style</vt:lpstr>
      <vt:lpstr>Calibri</vt:lpstr>
      <vt:lpstr>Helvetica</vt:lpstr>
      <vt:lpstr>Helvetica Neue</vt:lpstr>
      <vt:lpstr>Raleway Regular</vt:lpstr>
      <vt:lpstr>Raleway SemiBold</vt:lpstr>
      <vt:lpstr>Raleway SemiBold Italic</vt:lpstr>
      <vt:lpstr>Times New Roman</vt:lpstr>
      <vt:lpstr>1_Default</vt:lpstr>
      <vt:lpstr>PowerPoint Presentation</vt:lpstr>
      <vt:lpstr>Presque Isle Peninsula Looking East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STARTING SALARY IS $75,000 A YEAR FOR 182 DAYS OF 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bmc</dc:creator>
  <cp:lastModifiedBy>Caitlin Playle</cp:lastModifiedBy>
  <cp:revision>288</cp:revision>
  <dcterms:created xsi:type="dcterms:W3CDTF">2018-10-17T20:52:02Z</dcterms:created>
  <dcterms:modified xsi:type="dcterms:W3CDTF">2019-10-10T13:53:29Z</dcterms:modified>
</cp:coreProperties>
</file>