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7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2" r:id="rId14"/>
    <p:sldId id="281" r:id="rId15"/>
    <p:sldId id="269" r:id="rId16"/>
  </p:sldIdLst>
  <p:sldSz cx="12192000" cy="6858000"/>
  <p:notesSz cx="6858000" cy="9144000"/>
  <p:embeddedFontLst>
    <p:embeddedFont>
      <p:font typeface="Calibri Light" panose="020F0302020204030204" pitchFamily="34" charset="0"/>
      <p:regular r:id="rId18"/>
      <p:italic r:id="rId19"/>
    </p:embeddedFont>
    <p:embeddedFont>
      <p:font typeface="Georgia" panose="02040502050405020303" pitchFamily="18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Freestyle Script" panose="030804020302050B0404" pitchFamily="66" charset="0"/>
      <p:regular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368" userDrawn="1">
          <p15:clr>
            <a:srgbClr val="F26B43"/>
          </p15:clr>
        </p15:guide>
        <p15:guide id="6" orient="horz" pos="312" userDrawn="1">
          <p15:clr>
            <a:srgbClr val="F26B43"/>
          </p15:clr>
        </p15:guide>
        <p15:guide id="7" orient="horz" pos="4008" userDrawn="1">
          <p15:clr>
            <a:srgbClr val="F26B43"/>
          </p15:clr>
        </p15:guide>
        <p15:guide id="8" pos="312" userDrawn="1">
          <p15:clr>
            <a:srgbClr val="F26B43"/>
          </p15:clr>
        </p15:guide>
        <p15:guide id="9" pos="3840" userDrawn="1">
          <p15:clr>
            <a:srgbClr val="5ACBF0"/>
          </p15:clr>
        </p15:guide>
        <p15:guide id="10" orient="horz" pos="2160" userDrawn="1">
          <p15:clr>
            <a:srgbClr val="5ACBF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D9A78"/>
    <a:srgbClr val="229E9E"/>
    <a:srgbClr val="219F7E"/>
    <a:srgbClr val="FFB343"/>
    <a:srgbClr val="2F97FC"/>
    <a:srgbClr val="FF3737"/>
    <a:srgbClr val="595959"/>
    <a:srgbClr val="545454"/>
    <a:srgbClr val="DB5C53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1" autoAdjust="0"/>
    <p:restoredTop sz="74562" autoAdjust="0"/>
  </p:normalViewPr>
  <p:slideViewPr>
    <p:cSldViewPr snapToGrid="0">
      <p:cViewPr varScale="1">
        <p:scale>
          <a:sx n="55" d="100"/>
          <a:sy n="55" d="100"/>
        </p:scale>
        <p:origin x="1302" y="78"/>
      </p:cViewPr>
      <p:guideLst>
        <p:guide pos="7368"/>
        <p:guide orient="horz" pos="312"/>
        <p:guide orient="horz" pos="4008"/>
        <p:guide pos="312"/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4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685305-F560-4C04-859C-B000E3013E5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9C11BC4-6F34-4D9B-AE70-E9603DA4C1AB}">
      <dgm:prSet custT="1"/>
      <dgm:spPr/>
      <dgm:t>
        <a:bodyPr/>
        <a:lstStyle/>
        <a:p>
          <a:r>
            <a:rPr lang="en-US" sz="1800" dirty="0"/>
            <a:t>Delegated work from Board of Directors</a:t>
          </a:r>
        </a:p>
      </dgm:t>
    </dgm:pt>
    <dgm:pt modelId="{C83D9E50-DD76-4FBE-BD86-011703F0BEBD}" type="parTrans" cxnId="{592B3AA8-F006-4FE3-8093-55497DB5B11B}">
      <dgm:prSet/>
      <dgm:spPr/>
      <dgm:t>
        <a:bodyPr/>
        <a:lstStyle/>
        <a:p>
          <a:endParaRPr lang="en-US"/>
        </a:p>
      </dgm:t>
    </dgm:pt>
    <dgm:pt modelId="{6D1511B4-C176-4A47-8D43-5DD0F12AE5EC}" type="sibTrans" cxnId="{592B3AA8-F006-4FE3-8093-55497DB5B11B}">
      <dgm:prSet/>
      <dgm:spPr/>
      <dgm:t>
        <a:bodyPr/>
        <a:lstStyle/>
        <a:p>
          <a:endParaRPr lang="en-US"/>
        </a:p>
      </dgm:t>
    </dgm:pt>
    <dgm:pt modelId="{9A731A9E-3927-4C65-AE41-E137E82F9424}">
      <dgm:prSet custT="1"/>
      <dgm:spPr/>
      <dgm:t>
        <a:bodyPr/>
        <a:lstStyle/>
        <a:p>
          <a:r>
            <a:rPr lang="en-US" sz="1800" dirty="0"/>
            <a:t>Allows for individuals with specialized skills and knowledge to take the lead on projects</a:t>
          </a:r>
        </a:p>
      </dgm:t>
    </dgm:pt>
    <dgm:pt modelId="{6EBBB2D5-11E8-4C3D-A30D-C8CA140ADA90}" type="parTrans" cxnId="{8C31B6A2-B04E-4271-BF92-CB11A860036E}">
      <dgm:prSet/>
      <dgm:spPr/>
      <dgm:t>
        <a:bodyPr/>
        <a:lstStyle/>
        <a:p>
          <a:endParaRPr lang="en-US"/>
        </a:p>
      </dgm:t>
    </dgm:pt>
    <dgm:pt modelId="{EF073568-D636-4CA3-9A4C-478848A844BE}" type="sibTrans" cxnId="{8C31B6A2-B04E-4271-BF92-CB11A860036E}">
      <dgm:prSet/>
      <dgm:spPr/>
      <dgm:t>
        <a:bodyPr/>
        <a:lstStyle/>
        <a:p>
          <a:endParaRPr lang="en-US"/>
        </a:p>
      </dgm:t>
    </dgm:pt>
    <dgm:pt modelId="{5B9D15B6-306E-4693-8EA8-3B1CB6E4B9BD}">
      <dgm:prSet custT="1"/>
      <dgm:spPr/>
      <dgm:t>
        <a:bodyPr/>
        <a:lstStyle/>
        <a:p>
          <a:r>
            <a:rPr lang="en-US" sz="1800" dirty="0"/>
            <a:t>Should be directed by the Board</a:t>
          </a:r>
        </a:p>
      </dgm:t>
    </dgm:pt>
    <dgm:pt modelId="{195AFB4E-C75B-474B-8C16-5D64420D92A6}" type="parTrans" cxnId="{D151A6FF-732A-4663-BE77-E859E4F42607}">
      <dgm:prSet/>
      <dgm:spPr/>
      <dgm:t>
        <a:bodyPr/>
        <a:lstStyle/>
        <a:p>
          <a:endParaRPr lang="en-US"/>
        </a:p>
      </dgm:t>
    </dgm:pt>
    <dgm:pt modelId="{15942518-4CAB-427B-B789-131523D634D2}" type="sibTrans" cxnId="{D151A6FF-732A-4663-BE77-E859E4F42607}">
      <dgm:prSet/>
      <dgm:spPr/>
      <dgm:t>
        <a:bodyPr/>
        <a:lstStyle/>
        <a:p>
          <a:endParaRPr lang="en-US"/>
        </a:p>
      </dgm:t>
    </dgm:pt>
    <dgm:pt modelId="{5D078703-518B-4756-B9E2-1421694BD73F}">
      <dgm:prSet custT="1"/>
      <dgm:spPr/>
      <dgm:t>
        <a:bodyPr/>
        <a:lstStyle/>
        <a:p>
          <a:r>
            <a:rPr lang="en-US" sz="1800" dirty="0"/>
            <a:t>Usually no decision-making power</a:t>
          </a:r>
        </a:p>
      </dgm:t>
    </dgm:pt>
    <dgm:pt modelId="{FC1829BA-5672-4B14-98D3-1795F3F9DD93}" type="parTrans" cxnId="{0D9B86E8-58BD-495B-ADFA-D2869B2ED416}">
      <dgm:prSet/>
      <dgm:spPr/>
      <dgm:t>
        <a:bodyPr/>
        <a:lstStyle/>
        <a:p>
          <a:endParaRPr lang="en-US"/>
        </a:p>
      </dgm:t>
    </dgm:pt>
    <dgm:pt modelId="{4F712790-27DF-4201-BB02-93260C12CC0A}" type="sibTrans" cxnId="{0D9B86E8-58BD-495B-ADFA-D2869B2ED416}">
      <dgm:prSet/>
      <dgm:spPr/>
      <dgm:t>
        <a:bodyPr/>
        <a:lstStyle/>
        <a:p>
          <a:endParaRPr lang="en-US"/>
        </a:p>
      </dgm:t>
    </dgm:pt>
    <dgm:pt modelId="{6B8B71C3-AB69-49F0-A438-1654B32B2AB1}" type="pres">
      <dgm:prSet presAssocID="{82685305-F560-4C04-859C-B000E3013E5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36F71C-2B04-43A0-92B5-792EFCF4BCD5}" type="pres">
      <dgm:prSet presAssocID="{F9C11BC4-6F34-4D9B-AE70-E9603DA4C1AB}" presName="compNode" presStyleCnt="0"/>
      <dgm:spPr/>
    </dgm:pt>
    <dgm:pt modelId="{60108EC1-1FB1-44A7-BA6F-30CD03682B0A}" type="pres">
      <dgm:prSet presAssocID="{F9C11BC4-6F34-4D9B-AE70-E9603DA4C1A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rror"/>
        </a:ext>
      </dgm:extLst>
    </dgm:pt>
    <dgm:pt modelId="{319FF9AE-672D-47B1-98D8-5D8DC26F2611}" type="pres">
      <dgm:prSet presAssocID="{F9C11BC4-6F34-4D9B-AE70-E9603DA4C1AB}" presName="spaceRect" presStyleCnt="0"/>
      <dgm:spPr/>
    </dgm:pt>
    <dgm:pt modelId="{7EF447A8-E9F3-4BA3-8FBB-D7EE2C901FA2}" type="pres">
      <dgm:prSet presAssocID="{F9C11BC4-6F34-4D9B-AE70-E9603DA4C1AB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7E08A8A-8091-45F8-B40F-E5305EA62F5D}" type="pres">
      <dgm:prSet presAssocID="{6D1511B4-C176-4A47-8D43-5DD0F12AE5EC}" presName="sibTrans" presStyleCnt="0"/>
      <dgm:spPr/>
    </dgm:pt>
    <dgm:pt modelId="{57AAB329-CDDB-4031-9951-2FB2161F8288}" type="pres">
      <dgm:prSet presAssocID="{9A731A9E-3927-4C65-AE41-E137E82F9424}" presName="compNode" presStyleCnt="0"/>
      <dgm:spPr/>
    </dgm:pt>
    <dgm:pt modelId="{D79274A6-3F21-43E5-993B-295FD5EB57B7}" type="pres">
      <dgm:prSet presAssocID="{9A731A9E-3927-4C65-AE41-E137E82F942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84A4CABF-9028-4B30-A9A0-1E28CF90B071}" type="pres">
      <dgm:prSet presAssocID="{9A731A9E-3927-4C65-AE41-E137E82F9424}" presName="spaceRect" presStyleCnt="0"/>
      <dgm:spPr/>
    </dgm:pt>
    <dgm:pt modelId="{494F57AF-64BA-4103-95D6-16B0AE5E22BA}" type="pres">
      <dgm:prSet presAssocID="{9A731A9E-3927-4C65-AE41-E137E82F9424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BF28141-B0E5-47E3-B80E-CF86135BC2A4}" type="pres">
      <dgm:prSet presAssocID="{EF073568-D636-4CA3-9A4C-478848A844BE}" presName="sibTrans" presStyleCnt="0"/>
      <dgm:spPr/>
    </dgm:pt>
    <dgm:pt modelId="{0AFD9E54-1E1B-4BD2-951D-605867499177}" type="pres">
      <dgm:prSet presAssocID="{5B9D15B6-306E-4693-8EA8-3B1CB6E4B9BD}" presName="compNode" presStyleCnt="0"/>
      <dgm:spPr/>
    </dgm:pt>
    <dgm:pt modelId="{5C8D2AFA-A6DB-4028-8AAF-0D9634D3899D}" type="pres">
      <dgm:prSet presAssocID="{5B9D15B6-306E-4693-8EA8-3B1CB6E4B9B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print"/>
        </a:ext>
      </dgm:extLst>
    </dgm:pt>
    <dgm:pt modelId="{AB00A58B-9052-4C7E-BFBC-7BA8C08D7670}" type="pres">
      <dgm:prSet presAssocID="{5B9D15B6-306E-4693-8EA8-3B1CB6E4B9BD}" presName="spaceRect" presStyleCnt="0"/>
      <dgm:spPr/>
    </dgm:pt>
    <dgm:pt modelId="{A9EBC33F-A135-4988-B1AD-2CA50D5E6618}" type="pres">
      <dgm:prSet presAssocID="{5B9D15B6-306E-4693-8EA8-3B1CB6E4B9BD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3153193-01FB-4633-B3D1-9D21BF52FB0E}" type="pres">
      <dgm:prSet presAssocID="{15942518-4CAB-427B-B789-131523D634D2}" presName="sibTrans" presStyleCnt="0"/>
      <dgm:spPr/>
    </dgm:pt>
    <dgm:pt modelId="{1C7FC7C4-7EA5-42F1-85B5-727A864ADE31}" type="pres">
      <dgm:prSet presAssocID="{5D078703-518B-4756-B9E2-1421694BD73F}" presName="compNode" presStyleCnt="0"/>
      <dgm:spPr/>
    </dgm:pt>
    <dgm:pt modelId="{E038563E-28A5-4DE3-BE8D-D9BB571D5CC8}" type="pres">
      <dgm:prSet presAssocID="{5D078703-518B-4756-B9E2-1421694BD73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sion"/>
        </a:ext>
      </dgm:extLst>
    </dgm:pt>
    <dgm:pt modelId="{A8910580-93FD-48AF-9AEC-FF087DE32234}" type="pres">
      <dgm:prSet presAssocID="{5D078703-518B-4756-B9E2-1421694BD73F}" presName="spaceRect" presStyleCnt="0"/>
      <dgm:spPr/>
    </dgm:pt>
    <dgm:pt modelId="{2C813DD7-C7A2-4431-A9E4-701257621E8E}" type="pres">
      <dgm:prSet presAssocID="{5D078703-518B-4756-B9E2-1421694BD73F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9B86E8-58BD-495B-ADFA-D2869B2ED416}" srcId="{82685305-F560-4C04-859C-B000E3013E52}" destId="{5D078703-518B-4756-B9E2-1421694BD73F}" srcOrd="3" destOrd="0" parTransId="{FC1829BA-5672-4B14-98D3-1795F3F9DD93}" sibTransId="{4F712790-27DF-4201-BB02-93260C12CC0A}"/>
    <dgm:cxn modelId="{3788E261-8D96-4DC7-BAB9-2A70E88B5D3C}" type="presOf" srcId="{F9C11BC4-6F34-4D9B-AE70-E9603DA4C1AB}" destId="{7EF447A8-E9F3-4BA3-8FBB-D7EE2C901FA2}" srcOrd="0" destOrd="0" presId="urn:microsoft.com/office/officeart/2018/2/layout/IconLabelList"/>
    <dgm:cxn modelId="{FC14B3F2-B20A-4AE2-8A2B-63AF12831E98}" type="presOf" srcId="{5B9D15B6-306E-4693-8EA8-3B1CB6E4B9BD}" destId="{A9EBC33F-A135-4988-B1AD-2CA50D5E6618}" srcOrd="0" destOrd="0" presId="urn:microsoft.com/office/officeart/2018/2/layout/IconLabelList"/>
    <dgm:cxn modelId="{592B3AA8-F006-4FE3-8093-55497DB5B11B}" srcId="{82685305-F560-4C04-859C-B000E3013E52}" destId="{F9C11BC4-6F34-4D9B-AE70-E9603DA4C1AB}" srcOrd="0" destOrd="0" parTransId="{C83D9E50-DD76-4FBE-BD86-011703F0BEBD}" sibTransId="{6D1511B4-C176-4A47-8D43-5DD0F12AE5EC}"/>
    <dgm:cxn modelId="{C2C7CE54-F31B-415E-8330-3E8B7A9EA9B3}" type="presOf" srcId="{9A731A9E-3927-4C65-AE41-E137E82F9424}" destId="{494F57AF-64BA-4103-95D6-16B0AE5E22BA}" srcOrd="0" destOrd="0" presId="urn:microsoft.com/office/officeart/2018/2/layout/IconLabelList"/>
    <dgm:cxn modelId="{8C31B6A2-B04E-4271-BF92-CB11A860036E}" srcId="{82685305-F560-4C04-859C-B000E3013E52}" destId="{9A731A9E-3927-4C65-AE41-E137E82F9424}" srcOrd="1" destOrd="0" parTransId="{6EBBB2D5-11E8-4C3D-A30D-C8CA140ADA90}" sibTransId="{EF073568-D636-4CA3-9A4C-478848A844BE}"/>
    <dgm:cxn modelId="{D151A6FF-732A-4663-BE77-E859E4F42607}" srcId="{82685305-F560-4C04-859C-B000E3013E52}" destId="{5B9D15B6-306E-4693-8EA8-3B1CB6E4B9BD}" srcOrd="2" destOrd="0" parTransId="{195AFB4E-C75B-474B-8C16-5D64420D92A6}" sibTransId="{15942518-4CAB-427B-B789-131523D634D2}"/>
    <dgm:cxn modelId="{F06558B6-8D46-4AC6-A513-E41FFB733138}" type="presOf" srcId="{5D078703-518B-4756-B9E2-1421694BD73F}" destId="{2C813DD7-C7A2-4431-A9E4-701257621E8E}" srcOrd="0" destOrd="0" presId="urn:microsoft.com/office/officeart/2018/2/layout/IconLabelList"/>
    <dgm:cxn modelId="{A2B1BCBB-8459-408B-995D-BA6A9C2CF80D}" type="presOf" srcId="{82685305-F560-4C04-859C-B000E3013E52}" destId="{6B8B71C3-AB69-49F0-A438-1654B32B2AB1}" srcOrd="0" destOrd="0" presId="urn:microsoft.com/office/officeart/2018/2/layout/IconLabelList"/>
    <dgm:cxn modelId="{5D6F4199-687D-4750-AD09-BC15EC95F90A}" type="presParOf" srcId="{6B8B71C3-AB69-49F0-A438-1654B32B2AB1}" destId="{A436F71C-2B04-43A0-92B5-792EFCF4BCD5}" srcOrd="0" destOrd="0" presId="urn:microsoft.com/office/officeart/2018/2/layout/IconLabelList"/>
    <dgm:cxn modelId="{6BAEF9CD-D052-448C-9B36-130EFF379789}" type="presParOf" srcId="{A436F71C-2B04-43A0-92B5-792EFCF4BCD5}" destId="{60108EC1-1FB1-44A7-BA6F-30CD03682B0A}" srcOrd="0" destOrd="0" presId="urn:microsoft.com/office/officeart/2018/2/layout/IconLabelList"/>
    <dgm:cxn modelId="{04FECCC1-62B4-4A54-99ED-FE14D9F858E2}" type="presParOf" srcId="{A436F71C-2B04-43A0-92B5-792EFCF4BCD5}" destId="{319FF9AE-672D-47B1-98D8-5D8DC26F2611}" srcOrd="1" destOrd="0" presId="urn:microsoft.com/office/officeart/2018/2/layout/IconLabelList"/>
    <dgm:cxn modelId="{29F37EF1-A616-425B-BA4C-A67D9B488D8E}" type="presParOf" srcId="{A436F71C-2B04-43A0-92B5-792EFCF4BCD5}" destId="{7EF447A8-E9F3-4BA3-8FBB-D7EE2C901FA2}" srcOrd="2" destOrd="0" presId="urn:microsoft.com/office/officeart/2018/2/layout/IconLabelList"/>
    <dgm:cxn modelId="{517FB28E-8D96-424C-8915-220F1998237A}" type="presParOf" srcId="{6B8B71C3-AB69-49F0-A438-1654B32B2AB1}" destId="{47E08A8A-8091-45F8-B40F-E5305EA62F5D}" srcOrd="1" destOrd="0" presId="urn:microsoft.com/office/officeart/2018/2/layout/IconLabelList"/>
    <dgm:cxn modelId="{80892B69-363F-43FE-A722-D5B9F4AEDAA7}" type="presParOf" srcId="{6B8B71C3-AB69-49F0-A438-1654B32B2AB1}" destId="{57AAB329-CDDB-4031-9951-2FB2161F8288}" srcOrd="2" destOrd="0" presId="urn:microsoft.com/office/officeart/2018/2/layout/IconLabelList"/>
    <dgm:cxn modelId="{95F86060-32B4-4E63-A742-EF5BEBFEEDB1}" type="presParOf" srcId="{57AAB329-CDDB-4031-9951-2FB2161F8288}" destId="{D79274A6-3F21-43E5-993B-295FD5EB57B7}" srcOrd="0" destOrd="0" presId="urn:microsoft.com/office/officeart/2018/2/layout/IconLabelList"/>
    <dgm:cxn modelId="{28546A6B-BA70-4DB7-BE34-36A2A7E31509}" type="presParOf" srcId="{57AAB329-CDDB-4031-9951-2FB2161F8288}" destId="{84A4CABF-9028-4B30-A9A0-1E28CF90B071}" srcOrd="1" destOrd="0" presId="urn:microsoft.com/office/officeart/2018/2/layout/IconLabelList"/>
    <dgm:cxn modelId="{977332C7-48E0-4B26-BA32-78D1AC64BD13}" type="presParOf" srcId="{57AAB329-CDDB-4031-9951-2FB2161F8288}" destId="{494F57AF-64BA-4103-95D6-16B0AE5E22BA}" srcOrd="2" destOrd="0" presId="urn:microsoft.com/office/officeart/2018/2/layout/IconLabelList"/>
    <dgm:cxn modelId="{D7E5990F-714B-49D8-83B4-E34F2C1EB574}" type="presParOf" srcId="{6B8B71C3-AB69-49F0-A438-1654B32B2AB1}" destId="{7BF28141-B0E5-47E3-B80E-CF86135BC2A4}" srcOrd="3" destOrd="0" presId="urn:microsoft.com/office/officeart/2018/2/layout/IconLabelList"/>
    <dgm:cxn modelId="{FF7D719F-7C21-4E3D-9F28-23DF5CB60AA2}" type="presParOf" srcId="{6B8B71C3-AB69-49F0-A438-1654B32B2AB1}" destId="{0AFD9E54-1E1B-4BD2-951D-605867499177}" srcOrd="4" destOrd="0" presId="urn:microsoft.com/office/officeart/2018/2/layout/IconLabelList"/>
    <dgm:cxn modelId="{85914314-17C2-48B2-88E8-0E66528EC432}" type="presParOf" srcId="{0AFD9E54-1E1B-4BD2-951D-605867499177}" destId="{5C8D2AFA-A6DB-4028-8AAF-0D9634D3899D}" srcOrd="0" destOrd="0" presId="urn:microsoft.com/office/officeart/2018/2/layout/IconLabelList"/>
    <dgm:cxn modelId="{8C45B033-6874-4880-ADBA-89A6256B3B6F}" type="presParOf" srcId="{0AFD9E54-1E1B-4BD2-951D-605867499177}" destId="{AB00A58B-9052-4C7E-BFBC-7BA8C08D7670}" srcOrd="1" destOrd="0" presId="urn:microsoft.com/office/officeart/2018/2/layout/IconLabelList"/>
    <dgm:cxn modelId="{E2D92C25-7B52-46BD-8C5C-7362F1CCD19C}" type="presParOf" srcId="{0AFD9E54-1E1B-4BD2-951D-605867499177}" destId="{A9EBC33F-A135-4988-B1AD-2CA50D5E6618}" srcOrd="2" destOrd="0" presId="urn:microsoft.com/office/officeart/2018/2/layout/IconLabelList"/>
    <dgm:cxn modelId="{551E263F-C420-480B-99BE-042C873E6966}" type="presParOf" srcId="{6B8B71C3-AB69-49F0-A438-1654B32B2AB1}" destId="{03153193-01FB-4633-B3D1-9D21BF52FB0E}" srcOrd="5" destOrd="0" presId="urn:microsoft.com/office/officeart/2018/2/layout/IconLabelList"/>
    <dgm:cxn modelId="{52DA1D2E-0295-4B22-86FF-1F9201C1F2BE}" type="presParOf" srcId="{6B8B71C3-AB69-49F0-A438-1654B32B2AB1}" destId="{1C7FC7C4-7EA5-42F1-85B5-727A864ADE31}" srcOrd="6" destOrd="0" presId="urn:microsoft.com/office/officeart/2018/2/layout/IconLabelList"/>
    <dgm:cxn modelId="{7210A514-9C8B-4338-9DDF-3356EE98D4B4}" type="presParOf" srcId="{1C7FC7C4-7EA5-42F1-85B5-727A864ADE31}" destId="{E038563E-28A5-4DE3-BE8D-D9BB571D5CC8}" srcOrd="0" destOrd="0" presId="urn:microsoft.com/office/officeart/2018/2/layout/IconLabelList"/>
    <dgm:cxn modelId="{D3EE603E-345A-48BB-BAA0-3BA780EB1E05}" type="presParOf" srcId="{1C7FC7C4-7EA5-42F1-85B5-727A864ADE31}" destId="{A8910580-93FD-48AF-9AEC-FF087DE32234}" srcOrd="1" destOrd="0" presId="urn:microsoft.com/office/officeart/2018/2/layout/IconLabelList"/>
    <dgm:cxn modelId="{DB3060AA-181E-4166-A08E-02D5EA51F8C3}" type="presParOf" srcId="{1C7FC7C4-7EA5-42F1-85B5-727A864ADE31}" destId="{2C813DD7-C7A2-4431-A9E4-701257621E8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17CA2-B357-4143-92A0-E7F09653748A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90BFE-0196-4E2E-BD62-DF69A19D8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86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0BFE-0196-4E2E-BD62-DF69A19D86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63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0BFE-0196-4E2E-BD62-DF69A19D86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39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0BFE-0196-4E2E-BD62-DF69A19D86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71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90BFE-0196-4E2E-BD62-DF69A19D86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35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6C73-3586-41F0-8063-6929E5036AD8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5F42-CCF5-4DDD-8544-E43640651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76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6C73-3586-41F0-8063-6929E5036AD8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5F42-CCF5-4DDD-8544-E43640651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7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6C73-3586-41F0-8063-6929E5036AD8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5F42-CCF5-4DDD-8544-E43640651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9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6C73-3586-41F0-8063-6929E5036AD8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5F42-CCF5-4DDD-8544-E43640651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1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6C73-3586-41F0-8063-6929E5036AD8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5F42-CCF5-4DDD-8544-E43640651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6C73-3586-41F0-8063-6929E5036AD8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5F42-CCF5-4DDD-8544-E43640651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2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6C73-3586-41F0-8063-6929E5036AD8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5F42-CCF5-4DDD-8544-E43640651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3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6C73-3586-41F0-8063-6929E5036AD8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5F42-CCF5-4DDD-8544-E43640651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8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6C73-3586-41F0-8063-6929E5036AD8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5F42-CCF5-4DDD-8544-E43640651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6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6C73-3586-41F0-8063-6929E5036AD8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5F42-CCF5-4DDD-8544-E43640651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4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6C73-3586-41F0-8063-6929E5036AD8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5F42-CCF5-4DDD-8544-E43640651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5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E6C73-3586-41F0-8063-6929E5036AD8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35F42-CCF5-4DDD-8544-E43640651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7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ocument-passed.sv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fro-ip.blogspot.com/2012/07/10-reasons-to-follow-european-approach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68751915@N05/6355840185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he1709blog.blogspot.com/2014_10_01_archive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ldapricot.com/articles/build-an-effective-nonprofit-board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xmlns="" id="{0AFE1151-0D14-4504-950C-EAFF3F3B95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F29F4DAE-D0C6-4D03-A1ED-A5F5C826A7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xmlns="" id="{4F6D14CB-71F7-47ED-B06E-5FA262A1C2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xmlns="" id="{FF3E8156-726C-4AB4-9521-33E6A4C437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xmlns="" id="{FCA7C0D9-C629-4C86-8B54-07006FC1B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xmlns="" id="{56B7AFD9-E249-432F-85FD-DC2F4E7684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xmlns="" id="{57C24C62-E9E6-4E0A-8855-A47F435BF2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xmlns="" id="{CFF628F9-597E-4120-9EEF-017B857A05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xmlns="" id="{0577406C-45C4-4C96-98FC-DBFA28B440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xmlns="" id="{026A26F9-274A-48EF-BB7D-E0C8EA254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xmlns="" id="{06A55F0F-DF8C-41D3-A6F7-936F4889ED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xmlns="" id="{F52952BD-E81C-4422-9FC3-38921BEE09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xmlns="" id="{E547F221-63E0-44E1-AF13-8C8776FA72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xmlns="" id="{EA309391-0E7C-4A18-B861-19D1C76C4D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xmlns="" id="{1B4CD058-5549-4D4C-B804-E2C0D48E46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xmlns="" id="{4030C2E4-7A11-43C9-B699-68BFE37FE4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xmlns="" id="{7B5FED9E-3C99-4661-9D1D-4314A83E28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0">
              <a:extLst>
                <a:ext uri="{FF2B5EF4-FFF2-40B4-BE49-F238E27FC236}">
                  <a16:creationId xmlns:a16="http://schemas.microsoft.com/office/drawing/2014/main" xmlns="" id="{E6A1647D-EF37-4A87-B92F-BE8AAD59D8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1">
              <a:extLst>
                <a:ext uri="{FF2B5EF4-FFF2-40B4-BE49-F238E27FC236}">
                  <a16:creationId xmlns:a16="http://schemas.microsoft.com/office/drawing/2014/main" xmlns="" id="{B6131042-DFB6-4FEE-915B-06C44E4026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2">
              <a:extLst>
                <a:ext uri="{FF2B5EF4-FFF2-40B4-BE49-F238E27FC236}">
                  <a16:creationId xmlns:a16="http://schemas.microsoft.com/office/drawing/2014/main" xmlns="" id="{76E51552-16F9-47F1-BDD1-E4DB3D95B5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3">
              <a:extLst>
                <a:ext uri="{FF2B5EF4-FFF2-40B4-BE49-F238E27FC236}">
                  <a16:creationId xmlns:a16="http://schemas.microsoft.com/office/drawing/2014/main" xmlns="" id="{36B8D369-7D22-49ED-AD82-0B7A460F49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4">
              <a:extLst>
                <a:ext uri="{FF2B5EF4-FFF2-40B4-BE49-F238E27FC236}">
                  <a16:creationId xmlns:a16="http://schemas.microsoft.com/office/drawing/2014/main" xmlns="" id="{178DEAEF-5CE8-4AA3-9ACA-7C28589CB8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5">
              <a:extLst>
                <a:ext uri="{FF2B5EF4-FFF2-40B4-BE49-F238E27FC236}">
                  <a16:creationId xmlns:a16="http://schemas.microsoft.com/office/drawing/2014/main" xmlns="" id="{5D27EAFD-D0DE-43D4-9D1B-9AEFBF14DC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A24D3ABC-09C0-48E7-AA0A-0907A545D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EE9ED457-A0AC-4B64-9428-D7AA91A698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Isosceles Triangle 22">
              <a:extLst>
                <a:ext uri="{FF2B5EF4-FFF2-40B4-BE49-F238E27FC236}">
                  <a16:creationId xmlns:a16="http://schemas.microsoft.com/office/drawing/2014/main" xmlns="" id="{3CCDDEAD-1A32-443F-ADEA-61F1AA0CCF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F12DAEA5-8744-49F1-9CF4-2110071FE6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7385AA-136B-4591-A6D8-6E0911371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FFFFFF"/>
                </a:solidFill>
                <a:latin typeface="Freestyle Script" panose="030804020302050B0404" pitchFamily="66" charset="0"/>
                <a:ea typeface="Roboto" panose="02000000000000000000" pitchFamily="2" charset="0"/>
              </a:rPr>
              <a:t>Nonprofit Incorporation 101:</a:t>
            </a:r>
            <a:r>
              <a:rPr lang="en-US" sz="3100" b="1" dirty="0">
                <a:solidFill>
                  <a:srgbClr val="FFFFFF"/>
                </a:solidFill>
                <a:latin typeface="Freestyle Script" panose="030804020302050B0404" pitchFamily="66" charset="0"/>
                <a:ea typeface="Roboto" panose="02000000000000000000" pitchFamily="2" charset="0"/>
              </a:rPr>
              <a:t/>
            </a:r>
            <a:br>
              <a:rPr lang="en-US" sz="3100" b="1" dirty="0">
                <a:solidFill>
                  <a:srgbClr val="FFFFFF"/>
                </a:solidFill>
                <a:latin typeface="Freestyle Script" panose="030804020302050B0404" pitchFamily="66" charset="0"/>
                <a:ea typeface="Roboto" panose="02000000000000000000" pitchFamily="2" charset="0"/>
              </a:rPr>
            </a:br>
            <a:r>
              <a:rPr lang="en-US" sz="3100" b="1" dirty="0">
                <a:solidFill>
                  <a:srgbClr val="FFFFFF"/>
                </a:solidFill>
                <a:ea typeface="Roboto" panose="02000000000000000000" pitchFamily="2" charset="0"/>
              </a:rPr>
              <a:t>Tips, tricks, and things to avoid</a:t>
            </a:r>
            <a:r>
              <a:rPr lang="en-US" sz="3100" b="1" dirty="0">
                <a:solidFill>
                  <a:srgbClr val="FFFFFF"/>
                </a:solidFill>
              </a:rPr>
              <a:t/>
            </a:r>
            <a:br>
              <a:rPr lang="en-US" sz="3100" b="1" dirty="0">
                <a:solidFill>
                  <a:srgbClr val="FFFFFF"/>
                </a:solidFill>
              </a:rPr>
            </a:br>
            <a:endParaRPr lang="en-US" sz="3100" dirty="0">
              <a:solidFill>
                <a:srgbClr val="FFFFFF"/>
              </a:solidFill>
            </a:endParaRP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xmlns="" id="{66970A32-FB32-4881-8378-298B88BED5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15264" y="803186"/>
            <a:ext cx="6269015" cy="2978319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1D6A4D1-D5D7-4262-8453-F3AA0E3EE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8092" y="4565045"/>
            <a:ext cx="6281873" cy="3682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with Sandra Pfau Englund, Esq. and Drew Englund, Esq.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A25A8BCF-2D3E-4D29-83C7-2FE0A52D1958}"/>
              </a:ext>
            </a:extLst>
          </p:cNvPr>
          <p:cNvSpPr txBox="1"/>
          <p:nvPr/>
        </p:nvSpPr>
        <p:spPr>
          <a:xfrm>
            <a:off x="4352800" y="3051143"/>
            <a:ext cx="5495069" cy="727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latin typeface="+mj-lt"/>
                <a:ea typeface="+mj-ea"/>
                <a:cs typeface="+mj-cs"/>
              </a:rPr>
              <a:t>nonprofitlaw.com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EE96D1F-A5DA-41A5-A906-DAA1F5C2D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894" y="1413784"/>
            <a:ext cx="5665954" cy="195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78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02B1B2-7685-4D52-ABE8-17936EC9F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Electing A Board/Adopting Bylaws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12AFFD-CF30-4532-9CEC-98C6F7117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061" y="2787250"/>
            <a:ext cx="8269574" cy="305792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Bylaws provide the rules for how your current organization operates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Duties of officers/election process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Meeting guidelines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Budget guidelines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Detailed financial controls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92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5719B5-A003-44A4-819C-B89295C34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 w="0"/>
                <a:solidFill>
                  <a:schemeClr val="accent1"/>
                </a:solidFill>
              </a:rPr>
              <a:t>Advisory Boards and Committees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800A3F14-2157-4209-974D-E722D05FFA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5249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5441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F57B64-9610-49C5-A71E-C12CED03D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ln w="0"/>
                <a:solidFill>
                  <a:schemeClr val="accent1"/>
                </a:solidFill>
              </a:rPr>
              <a:t>Maintain a Budget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923653-8061-4A54-A2A6-3FA7DA9EA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Develop and approve annual budget</a:t>
            </a:r>
          </a:p>
          <a:p>
            <a:r>
              <a:rPr lang="en-US" sz="2400" dirty="0"/>
              <a:t>Show expected sources of income and line items</a:t>
            </a:r>
          </a:p>
          <a:p>
            <a:r>
              <a:rPr lang="en-US" sz="2400" dirty="0"/>
              <a:t>Show expected expenses and line items</a:t>
            </a:r>
          </a:p>
          <a:p>
            <a:r>
              <a:rPr lang="en-US" sz="2400" dirty="0"/>
              <a:t>Track budget to actual</a:t>
            </a:r>
          </a:p>
          <a:p>
            <a:r>
              <a:rPr lang="en-US" sz="2400" dirty="0"/>
              <a:t>Perform an annual reconciliation/review/audit. </a:t>
            </a:r>
          </a:p>
          <a:p>
            <a:pPr lvl="1"/>
            <a:r>
              <a:rPr lang="en-US" dirty="0"/>
              <a:t>A good use of a committee or advisory board</a:t>
            </a:r>
          </a:p>
        </p:txBody>
      </p:sp>
    </p:spTree>
    <p:extLst>
      <p:ext uri="{BB962C8B-B14F-4D97-AF65-F5344CB8AC3E}">
        <p14:creationId xmlns:p14="http://schemas.microsoft.com/office/powerpoint/2010/main" val="1280833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8888B1-CFAD-4D84-96E6-C56F7AE5F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n w="0"/>
                <a:solidFill>
                  <a:schemeClr val="accent1"/>
                </a:solidFill>
              </a:rPr>
              <a:t>Exercise Good Reporting / </a:t>
            </a:r>
            <a:br>
              <a:rPr lang="en-US" b="1" dirty="0">
                <a:ln w="0"/>
                <a:solidFill>
                  <a:schemeClr val="accent1"/>
                </a:solidFill>
              </a:rPr>
            </a:br>
            <a:r>
              <a:rPr lang="en-US" b="1" dirty="0">
                <a:ln w="0"/>
                <a:solidFill>
                  <a:schemeClr val="accent1"/>
                </a:solidFill>
              </a:rPr>
              <a:t>File Required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BFD981-6E8D-4229-BAB5-CA3CBCC62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9933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en-US" sz="3500" dirty="0"/>
              <a:t>IRS 990-series return</a:t>
            </a:r>
          </a:p>
          <a:p>
            <a:pPr>
              <a:lnSpc>
                <a:spcPct val="170000"/>
              </a:lnSpc>
            </a:pPr>
            <a:r>
              <a:rPr lang="en-US" sz="3500" dirty="0"/>
              <a:t>State annual corporate report</a:t>
            </a:r>
          </a:p>
          <a:p>
            <a:pPr>
              <a:lnSpc>
                <a:spcPct val="170000"/>
              </a:lnSpc>
            </a:pPr>
            <a:r>
              <a:rPr lang="en-US" sz="3500" dirty="0"/>
              <a:t>State annual fundraising report</a:t>
            </a:r>
          </a:p>
          <a:p>
            <a:pPr>
              <a:lnSpc>
                <a:spcPct val="170000"/>
              </a:lnSpc>
            </a:pPr>
            <a:r>
              <a:rPr lang="en-US" sz="3500" dirty="0"/>
              <a:t>State sales tax exemption renewal</a:t>
            </a:r>
          </a:p>
          <a:p>
            <a:pPr>
              <a:lnSpc>
                <a:spcPct val="170000"/>
              </a:lnSpc>
            </a:pPr>
            <a:r>
              <a:rPr lang="en-US" sz="3500" dirty="0"/>
              <a:t>School district reports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747713" lvl="1" indent="-33655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94CB9D"/>
              </a:buClr>
              <a:buFont typeface="Georgia" panose="02040502050405020303" pitchFamily="18" charset="0"/>
              <a:buChar char="−"/>
            </a:pPr>
            <a:endParaRPr lang="en-US" sz="2800" dirty="0">
              <a:solidFill>
                <a:srgbClr val="002D86"/>
              </a:solidFill>
            </a:endParaRPr>
          </a:p>
          <a:p>
            <a:pPr marL="457200" lvl="0" indent="-3476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29DD1"/>
              </a:buClr>
              <a:buFont typeface="Georgia"/>
              <a:buChar char="•"/>
            </a:pPr>
            <a:endParaRPr lang="en-US" sz="3200" dirty="0">
              <a:solidFill>
                <a:srgbClr val="002D86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C6AFFD-6E88-477E-A520-4D3AD2A60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461955" y="2060191"/>
            <a:ext cx="3736623" cy="38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64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EFDCFEE1-0B0E-4545-AE59-768C94080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114" y="293511"/>
            <a:ext cx="5384800" cy="6084429"/>
          </a:xfr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800" b="1" dirty="0">
                <a:ln w="0"/>
                <a:solidFill>
                  <a:schemeClr val="accent1"/>
                </a:solidFill>
              </a:rPr>
              <a:t>ORGANIZE PROPERLY</a:t>
            </a:r>
          </a:p>
          <a:p>
            <a:pPr marL="0" indent="0" algn="ctr">
              <a:buNone/>
            </a:pPr>
            <a:endParaRPr lang="en-US" sz="1600" b="1" dirty="0"/>
          </a:p>
          <a:p>
            <a:pPr lvl="0">
              <a:spcBef>
                <a:spcPts val="500"/>
              </a:spcBef>
              <a:buFont typeface="Wingdings" panose="05000000000000000000" pitchFamily="2" charset="2"/>
              <a:buChar char="q"/>
              <a:tabLst>
                <a:tab pos="519113" algn="l"/>
              </a:tabLst>
            </a:pPr>
            <a:r>
              <a:rPr lang="en-US" sz="1600" dirty="0">
                <a:sym typeface="Wingdings" panose="05000000000000000000" pitchFamily="2" charset="2"/>
              </a:rPr>
              <a:t> Incorporate</a:t>
            </a:r>
          </a:p>
          <a:p>
            <a:pPr lvl="0">
              <a:spcBef>
                <a:spcPts val="500"/>
              </a:spcBef>
              <a:buFont typeface="Wingdings" panose="05000000000000000000" pitchFamily="2" charset="2"/>
              <a:buChar char="q"/>
              <a:tabLst>
                <a:tab pos="519113" algn="l"/>
              </a:tabLst>
            </a:pPr>
            <a:r>
              <a:rPr lang="en-US" sz="1600" dirty="0">
                <a:sym typeface="Wingdings" panose="05000000000000000000" pitchFamily="2" charset="2"/>
              </a:rPr>
              <a:t>Obtain EIN</a:t>
            </a:r>
          </a:p>
          <a:p>
            <a:pPr lvl="0">
              <a:spcBef>
                <a:spcPts val="500"/>
              </a:spcBef>
              <a:buFont typeface="Wingdings" panose="05000000000000000000" pitchFamily="2" charset="2"/>
              <a:buChar char="q"/>
              <a:tabLst>
                <a:tab pos="519113" algn="l"/>
              </a:tabLst>
            </a:pPr>
            <a:r>
              <a:rPr lang="en-US" sz="1600" dirty="0">
                <a:sym typeface="Wingdings" panose="05000000000000000000" pitchFamily="2" charset="2"/>
              </a:rPr>
              <a:t>Apply for 501(c)(3) status</a:t>
            </a:r>
          </a:p>
          <a:p>
            <a:pPr lvl="0">
              <a:spcBef>
                <a:spcPts val="500"/>
              </a:spcBef>
              <a:buFont typeface="Wingdings" panose="05000000000000000000" pitchFamily="2" charset="2"/>
              <a:buChar char="q"/>
              <a:tabLst>
                <a:tab pos="519113" algn="l"/>
              </a:tabLst>
            </a:pPr>
            <a:r>
              <a:rPr lang="en-US" sz="1600" dirty="0">
                <a:sym typeface="Wingdings" panose="05000000000000000000" pitchFamily="2" charset="2"/>
              </a:rPr>
              <a:t>Apply for state tax exemption</a:t>
            </a:r>
          </a:p>
          <a:p>
            <a:pPr lvl="0">
              <a:spcBef>
                <a:spcPts val="500"/>
              </a:spcBef>
              <a:buFont typeface="Wingdings" panose="05000000000000000000" pitchFamily="2" charset="2"/>
              <a:buChar char="q"/>
              <a:tabLst>
                <a:tab pos="519113" algn="l"/>
              </a:tabLst>
            </a:pPr>
            <a:r>
              <a:rPr lang="en-US" sz="1600" dirty="0">
                <a:sym typeface="Wingdings" panose="05000000000000000000" pitchFamily="2" charset="2"/>
              </a:rPr>
              <a:t>Register to fundraise with state</a:t>
            </a:r>
          </a:p>
          <a:p>
            <a:pPr lvl="0">
              <a:spcBef>
                <a:spcPts val="500"/>
              </a:spcBef>
              <a:buFont typeface="Wingdings" panose="05000000000000000000" pitchFamily="2" charset="2"/>
              <a:buChar char="o"/>
              <a:tabLst>
                <a:tab pos="519113" algn="l"/>
              </a:tabLst>
            </a:pPr>
            <a:endParaRPr lang="en-US" sz="1600" dirty="0">
              <a:sym typeface="Wingdings" panose="05000000000000000000" pitchFamily="2" charset="2"/>
            </a:endParaRPr>
          </a:p>
          <a:p>
            <a:pPr lvl="0">
              <a:spcBef>
                <a:spcPts val="500"/>
              </a:spcBef>
              <a:buFont typeface="Wingdings" panose="05000000000000000000" pitchFamily="2" charset="2"/>
              <a:buChar char="o"/>
              <a:tabLst>
                <a:tab pos="519113" algn="l"/>
              </a:tabLst>
            </a:pPr>
            <a:endParaRPr lang="en-US" sz="1600" dirty="0">
              <a:sym typeface="Wingdings" panose="05000000000000000000" pitchFamily="2" charset="2"/>
            </a:endParaRPr>
          </a:p>
          <a:p>
            <a:pPr lvl="0">
              <a:spcBef>
                <a:spcPts val="500"/>
              </a:spcBef>
              <a:buFont typeface="Wingdings" panose="05000000000000000000" pitchFamily="2" charset="2"/>
              <a:buChar char="o"/>
              <a:tabLst>
                <a:tab pos="519113" algn="l"/>
              </a:tabLst>
            </a:pPr>
            <a:endParaRPr lang="en-US" sz="1600" dirty="0">
              <a:sym typeface="Wingdings" panose="05000000000000000000" pitchFamily="2" charset="2"/>
            </a:endParaRPr>
          </a:p>
          <a:p>
            <a:pPr lvl="0">
              <a:spcBef>
                <a:spcPts val="500"/>
              </a:spcBef>
              <a:buFont typeface="Wingdings" panose="05000000000000000000" pitchFamily="2" charset="2"/>
              <a:buChar char="o"/>
              <a:tabLst>
                <a:tab pos="519113" algn="l"/>
              </a:tabLst>
            </a:pPr>
            <a:endParaRPr lang="en-US" sz="1600" dirty="0">
              <a:sym typeface="Wingdings" panose="05000000000000000000" pitchFamily="2" charset="2"/>
            </a:endParaRPr>
          </a:p>
          <a:p>
            <a:pPr lvl="0">
              <a:spcBef>
                <a:spcPts val="500"/>
              </a:spcBef>
              <a:buFont typeface="Wingdings" panose="05000000000000000000" pitchFamily="2" charset="2"/>
              <a:buChar char="o"/>
              <a:tabLst>
                <a:tab pos="519113" algn="l"/>
              </a:tabLst>
            </a:pPr>
            <a:endParaRPr lang="en-US" sz="1600" dirty="0">
              <a:sym typeface="Wingdings" panose="05000000000000000000" pitchFamily="2" charset="2"/>
            </a:endParaRPr>
          </a:p>
          <a:p>
            <a:pPr marL="109728" lvl="0" indent="0">
              <a:spcBef>
                <a:spcPts val="500"/>
              </a:spcBef>
              <a:buNone/>
              <a:tabLst>
                <a:tab pos="519113" algn="l"/>
              </a:tabLst>
            </a:pPr>
            <a:endParaRPr lang="en-US" sz="1600" dirty="0">
              <a:sym typeface="Wingdings" panose="05000000000000000000" pitchFamily="2" charset="2"/>
            </a:endParaRPr>
          </a:p>
          <a:p>
            <a:pPr lvl="0">
              <a:spcBef>
                <a:spcPts val="500"/>
              </a:spcBef>
              <a:buFont typeface="Wingdings" panose="05000000000000000000" pitchFamily="2" charset="2"/>
              <a:buChar char="o"/>
              <a:tabLst>
                <a:tab pos="519113" algn="l"/>
              </a:tabLst>
            </a:pPr>
            <a:endParaRPr lang="en-US" sz="1600" dirty="0">
              <a:sym typeface="Wingdings" panose="05000000000000000000" pitchFamily="2" charset="2"/>
            </a:endParaRPr>
          </a:p>
          <a:p>
            <a:pPr lvl="0">
              <a:spcBef>
                <a:spcPts val="500"/>
              </a:spcBef>
              <a:buFont typeface="Wingdings" panose="05000000000000000000" pitchFamily="2" charset="2"/>
              <a:buChar char="o"/>
              <a:tabLst>
                <a:tab pos="519113" algn="l"/>
              </a:tabLst>
            </a:pPr>
            <a:endParaRPr lang="en-US" sz="1600" dirty="0">
              <a:sym typeface="Wingdings" panose="05000000000000000000" pitchFamily="2" charset="2"/>
            </a:endParaRPr>
          </a:p>
          <a:p>
            <a:pPr lvl="0">
              <a:spcBef>
                <a:spcPts val="500"/>
              </a:spcBef>
              <a:buFont typeface="Wingdings" panose="05000000000000000000" pitchFamily="2" charset="2"/>
              <a:buChar char="o"/>
              <a:tabLst>
                <a:tab pos="519113" algn="l"/>
              </a:tabLst>
            </a:pPr>
            <a:endParaRPr lang="en-US" sz="2800" b="1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0941CFEE-15C1-4F06-8D71-C1EFD1D0C405}"/>
              </a:ext>
            </a:extLst>
          </p:cNvPr>
          <p:cNvSpPr txBox="1">
            <a:spLocks/>
          </p:cNvSpPr>
          <p:nvPr/>
        </p:nvSpPr>
        <p:spPr>
          <a:xfrm>
            <a:off x="6200774" y="293511"/>
            <a:ext cx="5391149" cy="6084429"/>
          </a:xfrm>
          <a:prstGeom prst="rect">
            <a:avLst/>
          </a:prstGeom>
          <a:ln w="28575">
            <a:solidFill>
              <a:srgbClr val="00602B"/>
            </a:solidFill>
          </a:ln>
        </p:spPr>
        <p:txBody>
          <a:bodyPr anchor="ctr">
            <a:normAutofit fontScale="250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Georgia" panose="02040502050405020303" pitchFamily="18" charset="0"/>
              <a:buChar char="−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/>
              <a:buNone/>
            </a:pPr>
            <a:endParaRPr lang="en-US" sz="7200" b="1" dirty="0">
              <a:solidFill>
                <a:srgbClr val="00602B"/>
              </a:solidFill>
            </a:endParaRPr>
          </a:p>
          <a:p>
            <a:pPr marL="0" indent="0" algn="ctr">
              <a:buFont typeface="Georgia"/>
              <a:buNone/>
            </a:pPr>
            <a:r>
              <a:rPr lang="en-US" sz="7200" b="1" dirty="0">
                <a:ln w="0"/>
                <a:solidFill>
                  <a:schemeClr val="accent1"/>
                </a:solidFill>
              </a:rPr>
              <a:t>OPERATE PROPERLY</a:t>
            </a:r>
          </a:p>
          <a:p>
            <a:pPr lvl="0">
              <a:spcBef>
                <a:spcPts val="500"/>
              </a:spcBef>
              <a:buFont typeface="Wingdings" panose="05000000000000000000" pitchFamily="2" charset="2"/>
              <a:buChar char="o"/>
              <a:tabLst>
                <a:tab pos="519113" algn="l"/>
              </a:tabLst>
            </a:pPr>
            <a:endParaRPr lang="en-US" dirty="0">
              <a:sym typeface="Wingdings" panose="05000000000000000000" pitchFamily="2" charset="2"/>
            </a:endParaRPr>
          </a:p>
          <a:p>
            <a:pPr lvl="0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o"/>
              <a:tabLst>
                <a:tab pos="519113" algn="l"/>
              </a:tabLst>
            </a:pPr>
            <a:r>
              <a:rPr lang="en-US" sz="6400" dirty="0">
                <a:sym typeface="Wingdings" panose="05000000000000000000" pitchFamily="2" charset="2"/>
              </a:rPr>
              <a:t> Elect officers</a:t>
            </a:r>
          </a:p>
          <a:p>
            <a:pPr lvl="0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o"/>
              <a:tabLst>
                <a:tab pos="519113" algn="l"/>
              </a:tabLst>
            </a:pPr>
            <a:r>
              <a:rPr lang="en-US" sz="6400" dirty="0">
                <a:sym typeface="Wingdings" panose="05000000000000000000" pitchFamily="2" charset="2"/>
              </a:rPr>
              <a:t> Adopt/review/amend bylaws</a:t>
            </a:r>
          </a:p>
          <a:p>
            <a:pPr lvl="0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o"/>
              <a:tabLst>
                <a:tab pos="519113" algn="l"/>
              </a:tabLst>
            </a:pPr>
            <a:r>
              <a:rPr lang="en-US" sz="6400" dirty="0">
                <a:sym typeface="Wingdings" panose="05000000000000000000" pitchFamily="2" charset="2"/>
              </a:rPr>
              <a:t> Adopt budget</a:t>
            </a:r>
          </a:p>
          <a:p>
            <a:pPr lvl="0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o"/>
              <a:tabLst>
                <a:tab pos="519113" algn="l"/>
              </a:tabLst>
            </a:pPr>
            <a:r>
              <a:rPr lang="en-US" sz="6400" dirty="0">
                <a:sym typeface="Wingdings" panose="05000000000000000000" pitchFamily="2" charset="2"/>
              </a:rPr>
              <a:t> Report to members regularly (budget, programs)</a:t>
            </a:r>
          </a:p>
          <a:p>
            <a:pPr lvl="0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o"/>
              <a:tabLst>
                <a:tab pos="519113" algn="l"/>
              </a:tabLst>
            </a:pPr>
            <a:r>
              <a:rPr lang="en-US" sz="6400" dirty="0">
                <a:sym typeface="Wingdings" panose="05000000000000000000" pitchFamily="2" charset="2"/>
              </a:rPr>
              <a:t> File required reports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o"/>
              <a:tabLst>
                <a:tab pos="519113" algn="l"/>
              </a:tabLst>
            </a:pPr>
            <a:r>
              <a:rPr lang="en-US" sz="6400" dirty="0">
                <a:sym typeface="Wingdings" panose="05000000000000000000" pitchFamily="2" charset="2"/>
              </a:rPr>
              <a:t>IRS 990-series return – based on fiscal year end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o"/>
              <a:tabLst>
                <a:tab pos="519113" algn="l"/>
              </a:tabLst>
            </a:pPr>
            <a:r>
              <a:rPr lang="en-US" sz="6400" dirty="0">
                <a:sym typeface="Wingdings" panose="05000000000000000000" pitchFamily="2" charset="2"/>
              </a:rPr>
              <a:t>State corporate report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o"/>
              <a:tabLst>
                <a:tab pos="519113" algn="l"/>
              </a:tabLst>
            </a:pPr>
            <a:r>
              <a:rPr lang="en-US" sz="6400" dirty="0">
                <a:sym typeface="Wingdings" panose="05000000000000000000" pitchFamily="2" charset="2"/>
              </a:rPr>
              <a:t>State sales tax renewal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o"/>
              <a:tabLst>
                <a:tab pos="519113" algn="l"/>
              </a:tabLst>
            </a:pPr>
            <a:r>
              <a:rPr lang="en-US" sz="6400" dirty="0">
                <a:sym typeface="Wingdings" panose="05000000000000000000" pitchFamily="2" charset="2"/>
              </a:rPr>
              <a:t>State fundraising registration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o"/>
              <a:tabLst>
                <a:tab pos="519113" algn="l"/>
              </a:tabLst>
            </a:pPr>
            <a:r>
              <a:rPr lang="en-US" sz="6400" dirty="0">
                <a:sym typeface="Wingdings" panose="05000000000000000000" pitchFamily="2" charset="2"/>
              </a:rPr>
              <a:t>Know </a:t>
            </a:r>
            <a:r>
              <a:rPr lang="en-US" sz="6400" dirty="0"/>
              <a:t>your fiscal year dates</a:t>
            </a:r>
          </a:p>
          <a:p>
            <a:pPr lvl="0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o"/>
              <a:tabLst>
                <a:tab pos="463550" algn="l"/>
              </a:tabLst>
            </a:pPr>
            <a:r>
              <a:rPr lang="en-US" sz="6400" dirty="0"/>
              <a:t>Adopt financial controls</a:t>
            </a:r>
          </a:p>
          <a:p>
            <a:pPr lvl="0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o"/>
              <a:tabLst>
                <a:tab pos="463550" algn="l"/>
              </a:tabLst>
            </a:pPr>
            <a:r>
              <a:rPr lang="en-US" sz="6400" dirty="0"/>
              <a:t>Conduct annual financial review</a:t>
            </a:r>
          </a:p>
          <a:p>
            <a:pPr lvl="0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o"/>
              <a:tabLst>
                <a:tab pos="463550" algn="l"/>
              </a:tabLst>
            </a:pPr>
            <a:r>
              <a:rPr lang="en-US" sz="6400" dirty="0"/>
              <a:t>Ensure your fundraisers support your tax-exempt mission </a:t>
            </a:r>
          </a:p>
          <a:p>
            <a:pPr marL="342900" indent="-233363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o"/>
              <a:tabLst>
                <a:tab pos="403225" algn="l"/>
              </a:tabLst>
            </a:pPr>
            <a:r>
              <a:rPr lang="en-US" sz="6400" dirty="0"/>
              <a:t>Check your bank accounts – update signature cards,   ensure two signatories</a:t>
            </a:r>
          </a:p>
          <a:p>
            <a:pPr lvl="0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o"/>
              <a:tabLst>
                <a:tab pos="463550" algn="l"/>
              </a:tabLst>
            </a:pPr>
            <a:r>
              <a:rPr lang="en-US" sz="6400" dirty="0"/>
              <a:t>Maintain minutes of all board, committee, and other meetings</a:t>
            </a:r>
          </a:p>
          <a:p>
            <a:endParaRPr lang="en-US" dirty="0"/>
          </a:p>
          <a:p>
            <a:pPr marL="0" indent="0" algn="ctr">
              <a:buFont typeface="Georgia"/>
              <a:buNone/>
            </a:pPr>
            <a:endParaRPr lang="en-US" b="1" dirty="0">
              <a:solidFill>
                <a:srgbClr val="0060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82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06A07E96-3969-4595-802D-25631B3CB6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4EE850F-AE83-4C3F-A64D-8B67DEF33C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xmlns="" id="{1BC9603D-FE04-4520-8E50-7C75B9CA22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xmlns="" id="{0A0E3407-9CB8-45DA-9F2E-5B81388C1D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xmlns="" id="{091A4076-E94C-4E3A-BDAF-3D51C167CE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xmlns="" id="{257CB374-17D4-4D8A-8F6A-D79BAE50E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xmlns="" id="{6CAD8AE5-485A-40A6-9A10-B2D46F293A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xmlns="" id="{1A323CDF-8C44-4003-8C7E-56DA0652ED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xmlns="" id="{588FAE68-2618-4A05-9619-5B0476CF8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xmlns="" id="{8BD498FC-EB33-41D8-844F-F8B658B14E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xmlns="" id="{2E631E6C-DAC5-4239-818A-AA7E4D372C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xmlns="" id="{9AF25E18-21FA-4C72-BFBA-6970C2299A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xmlns="" id="{FEFCA527-806C-494B-B0FA-BC2DCBB8AF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xmlns="" id="{1348858B-E257-4F55-824B-A4E0E12B2D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xmlns="" id="{0328079F-5D7D-4C32-94FE-4746AABC90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xmlns="" id="{936F7460-760A-4C69-B444-66970423A6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xmlns="" id="{046A42DA-07A5-4FC4-9A8E-E7803145E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xmlns="" id="{EAD3D7E7-545F-40E9-9CDA-83D9F4E4BF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xmlns="" id="{A82941B0-23C5-480D-8374-A5427FDF03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xmlns="" id="{E25E04FF-BCA7-48D1-B958-C35D3E94EF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xmlns="" id="{A7E8EF9C-5522-451C-8CB5-0575E24523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C7D119FF-606C-4006-A3CB-C83426DCA1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258942" y="3893141"/>
            <a:ext cx="5648782" cy="1771275"/>
            <a:chOff x="3258942" y="3893141"/>
            <a:chExt cx="5648782" cy="1771275"/>
          </a:xfrm>
        </p:grpSpPr>
        <p:sp>
          <p:nvSpPr>
            <p:cNvPr id="38" name="Isosceles Triangle 39">
              <a:extLst>
                <a:ext uri="{FF2B5EF4-FFF2-40B4-BE49-F238E27FC236}">
                  <a16:creationId xmlns:a16="http://schemas.microsoft.com/office/drawing/2014/main" xmlns="" id="{C910710A-4E31-4871-8A01-586AC5FC07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F1437FA2-C275-4241-AD89-34B44DE74C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258942" y="3893141"/>
              <a:ext cx="5648782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341238" y="3980237"/>
            <a:ext cx="5495069" cy="727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nonprofitlaw.com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BC72E954-3173-4229-93A2-B05A46E096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58942" y="1177047"/>
            <a:ext cx="5648782" cy="26239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map&#10;&#10;Description automatically generated">
            <a:extLst>
              <a:ext uri="{FF2B5EF4-FFF2-40B4-BE49-F238E27FC236}">
                <a16:creationId xmlns:a16="http://schemas.microsoft.com/office/drawing/2014/main" xmlns="" id="{34022BC1-C5B4-45CE-8733-642FAAF71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333" y="1541161"/>
            <a:ext cx="5321062" cy="1895628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98835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1D9A7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4BA9FF-225D-4126-8FB4-5A4447765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420192"/>
            <a:ext cx="3363974" cy="1376228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3200" b="1" dirty="0"/>
              <a:t>Organize Properly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xmlns="" id="{AA48B6D0-EE71-4A87-803A-13CCC7202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027252"/>
            <a:ext cx="3363974" cy="365105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Incorporate as a nonprofit corporation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Obtain EIN for corporation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Apply for 501(c)(3) tax-exempt status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Register to fundraise in your state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Apply for sales tax exemption in your state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37B617-2618-480A-8A83-3A8B31EEC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650910" y="0"/>
            <a:ext cx="754109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0DCA0F8-537F-437C-8776-D0360F394601}"/>
              </a:ext>
            </a:extLst>
          </p:cNvPr>
          <p:cNvSpPr txBox="1"/>
          <p:nvPr/>
        </p:nvSpPr>
        <p:spPr>
          <a:xfrm>
            <a:off x="1524000" y="6858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afro-ip.blogspot.com/2012/07/10-reasons-to-follow-european-approach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622228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EF3487-D44D-4856-BB05-B5A740FE7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n w="0"/>
                <a:solidFill>
                  <a:schemeClr val="accent1"/>
                </a:solidFill>
              </a:rPr>
              <a:t>Incorporate</a:t>
            </a:r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As A Nonprofit Corporation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xmlns="" id="{284D3BDD-7BDB-446F-90B5-B6D7CB16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25267" cy="3886553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/>
              <a:t>Incorporating provides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A well-understood legal structure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Additional credibility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Additional liability protection for officers and volunteers</a:t>
            </a:r>
          </a:p>
        </p:txBody>
      </p:sp>
      <p:pic>
        <p:nvPicPr>
          <p:cNvPr id="7" name="Picture 2" descr="feature">
            <a:extLst>
              <a:ext uri="{FF2B5EF4-FFF2-40B4-BE49-F238E27FC236}">
                <a16:creationId xmlns:a16="http://schemas.microsoft.com/office/drawing/2014/main" xmlns="" id="{479FEFA4-5310-4740-BF6D-76925998D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" r="11780"/>
          <a:stretch/>
        </p:blipFill>
        <p:spPr bwMode="auto">
          <a:xfrm>
            <a:off x="6305733" y="1825625"/>
            <a:ext cx="4980334" cy="2430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764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12033D-B54C-45B1-A114-83F80208C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ln w="0"/>
                <a:solidFill>
                  <a:schemeClr val="accent1"/>
                </a:solidFill>
              </a:rPr>
              <a:t>Other Governance Types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8FF229-7E88-4C6A-BE63-49EE54411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LLCs</a:t>
            </a:r>
          </a:p>
          <a:p>
            <a:pPr lvl="1"/>
            <a:r>
              <a:rPr lang="en-US" dirty="0"/>
              <a:t>Complicated, hard to get 501(c)(3) status</a:t>
            </a:r>
          </a:p>
          <a:p>
            <a:pPr lvl="1"/>
            <a:endParaRPr lang="en-US" dirty="0"/>
          </a:p>
          <a:p>
            <a:r>
              <a:rPr lang="en-US" sz="2400" dirty="0"/>
              <a:t>B-Corps</a:t>
            </a:r>
          </a:p>
          <a:p>
            <a:pPr lvl="1"/>
            <a:r>
              <a:rPr lang="en-US" dirty="0"/>
              <a:t>Functionally very similar to a nonprofit corporation but not a nonprofit</a:t>
            </a:r>
          </a:p>
          <a:p>
            <a:pPr lvl="1"/>
            <a:endParaRPr lang="en-US" dirty="0"/>
          </a:p>
          <a:p>
            <a:r>
              <a:rPr lang="en-US" sz="2400" dirty="0"/>
              <a:t>Unincorporated Association</a:t>
            </a:r>
          </a:p>
          <a:p>
            <a:pPr lvl="1"/>
            <a:r>
              <a:rPr lang="en-US" dirty="0"/>
              <a:t>Serious Liability risks</a:t>
            </a:r>
          </a:p>
        </p:txBody>
      </p:sp>
    </p:spTree>
    <p:extLst>
      <p:ext uri="{BB962C8B-B14F-4D97-AF65-F5344CB8AC3E}">
        <p14:creationId xmlns:p14="http://schemas.microsoft.com/office/powerpoint/2010/main" val="112161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D8E67F2-F753-4E06-8229-4970A6725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EE1BDFD-564B-44A4-841A-50D6A8E75C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85D3B3-0EB1-48D0-AE50-D4464419E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599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 w="0"/>
                <a:solidFill>
                  <a:schemeClr val="accent1"/>
                </a:solidFill>
              </a:rPr>
              <a:t>Obtain an EIN</a:t>
            </a:r>
          </a:p>
        </p:txBody>
      </p:sp>
      <p:sp>
        <p:nvSpPr>
          <p:cNvPr id="15" name="Freeform 60">
            <a:extLst>
              <a:ext uri="{FF2B5EF4-FFF2-40B4-BE49-F238E27FC236}">
                <a16:creationId xmlns:a16="http://schemas.microsoft.com/office/drawing/2014/main" xmlns="" id="{007B8288-68CC-4847-8419-CF535B6B7E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348BE68-CB9D-4309-AA46-87F0C61B2F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746" t="6647" r="21537" b="24109"/>
          <a:stretch/>
        </p:blipFill>
        <p:spPr>
          <a:xfrm>
            <a:off x="2806803" y="517574"/>
            <a:ext cx="2822871" cy="1898608"/>
          </a:xfrm>
          <a:prstGeom prst="rect">
            <a:avLst/>
          </a:prstGeom>
        </p:spPr>
      </p:pic>
      <p:sp>
        <p:nvSpPr>
          <p:cNvPr id="17" name="Freeform 68">
            <a:extLst>
              <a:ext uri="{FF2B5EF4-FFF2-40B4-BE49-F238E27FC236}">
                <a16:creationId xmlns:a16="http://schemas.microsoft.com/office/drawing/2014/main" xmlns="" id="{32BA8EA8-C1B6-4309-B674-F9F399B962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949633-14FC-474A-8043-371B36C0F3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79" y="2336766"/>
            <a:ext cx="3187205" cy="4125833"/>
          </a:xfrm>
          <a:prstGeom prst="rect">
            <a:avLst/>
          </a:prstGeom>
        </p:spPr>
      </p:pic>
      <p:sp>
        <p:nvSpPr>
          <p:cNvPr id="4" name="Content Placeholder 6">
            <a:extLst>
              <a:ext uri="{FF2B5EF4-FFF2-40B4-BE49-F238E27FC236}">
                <a16:creationId xmlns:a16="http://schemas.microsoft.com/office/drawing/2014/main" xmlns="" id="{A14BFAAA-03C5-45EB-A73B-CE6442ED3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Employer Identification Number or Federal tax ID number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Identifies your group to the IRS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Required to be registered as 501(c)(3) with the IRS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Enables you to open a bank account</a:t>
            </a:r>
          </a:p>
        </p:txBody>
      </p:sp>
    </p:spTree>
    <p:extLst>
      <p:ext uri="{BB962C8B-B14F-4D97-AF65-F5344CB8AC3E}">
        <p14:creationId xmlns:p14="http://schemas.microsoft.com/office/powerpoint/2010/main" val="1517036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87710F-A0C7-4225-B513-E82ACB298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n w="0"/>
                <a:solidFill>
                  <a:schemeClr val="accent1"/>
                </a:solidFill>
              </a:rPr>
              <a:t>Apply for 501(c)(3) Tax-Exempt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0E429C-9D30-412E-9DA4-DE5FECB8F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29DD1"/>
              </a:buClr>
              <a:buNone/>
            </a:pPr>
            <a:r>
              <a:rPr lang="en-US" sz="3000" dirty="0"/>
              <a:t>Provided by the IRS</a:t>
            </a:r>
          </a:p>
          <a:p>
            <a:pPr marL="747713" lvl="1" indent="-33655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94CB9D"/>
              </a:buClr>
              <a:buFont typeface="Georgia" panose="02040502050405020303" pitchFamily="18" charset="0"/>
              <a:buChar char="−"/>
            </a:pPr>
            <a:r>
              <a:rPr lang="en-US" sz="2600" dirty="0"/>
              <a:t>Form 1023 (or 1023-EZ)</a:t>
            </a:r>
          </a:p>
          <a:p>
            <a:pPr marL="109537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29DD1"/>
              </a:buClr>
              <a:buNone/>
            </a:pPr>
            <a:r>
              <a:rPr lang="en-US" sz="3000" dirty="0"/>
              <a:t>Accept tax-deducible donations</a:t>
            </a:r>
          </a:p>
          <a:p>
            <a:pPr marL="109537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29DD1"/>
              </a:buClr>
              <a:buNone/>
            </a:pPr>
            <a:r>
              <a:rPr lang="en-US" sz="3000" dirty="0"/>
              <a:t>Apply for grants</a:t>
            </a:r>
          </a:p>
          <a:p>
            <a:pPr marL="109537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29DD1"/>
              </a:buClr>
              <a:buNone/>
            </a:pPr>
            <a:r>
              <a:rPr lang="en-US" sz="3000" dirty="0"/>
              <a:t>Eligible for sales tax exemption</a:t>
            </a:r>
          </a:p>
          <a:p>
            <a:pPr marL="109537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29DD1"/>
              </a:buClr>
              <a:buNone/>
            </a:pPr>
            <a:r>
              <a:rPr lang="en-US" sz="3000" dirty="0"/>
              <a:t>May file IRS 990 (no tax on income)</a:t>
            </a:r>
          </a:p>
          <a:p>
            <a:endParaRPr lang="en-US" dirty="0"/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AD7DCE28-3695-41E0-BB79-61FEB5555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907640">
            <a:off x="6901979" y="2167466"/>
            <a:ext cx="4364332" cy="29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53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7BF89E-6F26-47C9-9D6F-1D6EC302F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n w="0"/>
                <a:solidFill>
                  <a:schemeClr val="accent1"/>
                </a:solidFill>
              </a:rPr>
              <a:t>Apply for State Sales Tax Exemption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3A2607-7EE6-42F3-B329-93D901143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888" y="1825625"/>
            <a:ext cx="565291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Many states exempt a 501(c)(3) from sales tax on items purchased for your group.</a:t>
            </a:r>
          </a:p>
          <a:p>
            <a:pPr>
              <a:spcAft>
                <a:spcPts val="1000"/>
              </a:spcAft>
            </a:pPr>
            <a:r>
              <a:rPr lang="en-US" dirty="0"/>
              <a:t>Some states exempt 501(c)(3)s from collecting sales tax on items your group sells.</a:t>
            </a:r>
          </a:p>
          <a:p>
            <a:pPr>
              <a:spcAft>
                <a:spcPts val="1000"/>
              </a:spcAft>
            </a:pPr>
            <a:r>
              <a:rPr lang="en-US" dirty="0"/>
              <a:t>Most states require that you apply for these exemptions.</a:t>
            </a:r>
          </a:p>
        </p:txBody>
      </p:sp>
      <p:pic>
        <p:nvPicPr>
          <p:cNvPr id="5" name="Picture 4" descr="A picture containing LEGO, toy&#10;&#10;Description automatically generated">
            <a:extLst>
              <a:ext uri="{FF2B5EF4-FFF2-40B4-BE49-F238E27FC236}">
                <a16:creationId xmlns:a16="http://schemas.microsoft.com/office/drawing/2014/main" xmlns="" id="{5DB5E2FF-6B05-4C39-B612-81A9851C92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05057" y="1986843"/>
            <a:ext cx="3699781" cy="369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5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253678-F905-4828-A664-E39A471B1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b="1" dirty="0">
                <a:ln w="0"/>
                <a:solidFill>
                  <a:srgbClr val="FFFFFF"/>
                </a:solidFill>
              </a:rPr>
              <a:t>Register To Fundraise In Your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AA78DC-FAC5-4C7F-9CBD-FCE8B4CB4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Required by most states prior to asking for donations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Annual renewal often required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Check your state’s rules for holding “games of chance” fundraisers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Be aware, states are cracking down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81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9C8DAE-B2F1-43AB-A6B3-7799DEF42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n w="0"/>
                <a:solidFill>
                  <a:schemeClr val="accent1"/>
                </a:solidFill>
              </a:rPr>
              <a:t>Operate Properly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4831E-4D8C-41CC-A17B-636F11D51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510" y="1690688"/>
            <a:ext cx="4411133" cy="4351338"/>
          </a:xfrm>
        </p:spPr>
        <p:txBody>
          <a:bodyPr>
            <a:normAutofit/>
          </a:bodyPr>
          <a:lstStyle/>
          <a:p>
            <a:r>
              <a:rPr lang="en-US" dirty="0"/>
              <a:t>Elect a Board</a:t>
            </a:r>
          </a:p>
          <a:p>
            <a:endParaRPr lang="en-US" dirty="0"/>
          </a:p>
          <a:p>
            <a:r>
              <a:rPr lang="en-US" dirty="0"/>
              <a:t>Adopt Bylaws</a:t>
            </a:r>
          </a:p>
          <a:p>
            <a:endParaRPr lang="en-US" dirty="0"/>
          </a:p>
          <a:p>
            <a:r>
              <a:rPr lang="en-US" dirty="0"/>
              <a:t>Approve an Annual Budget</a:t>
            </a:r>
          </a:p>
          <a:p>
            <a:endParaRPr lang="en-US" dirty="0"/>
          </a:p>
          <a:p>
            <a:r>
              <a:rPr lang="en-US" dirty="0"/>
              <a:t>Ensure proper reporting to federal and state governments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DD852ED-4D73-471E-B5AE-4DEC953C7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838093" y="1620331"/>
            <a:ext cx="4513817" cy="423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94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530</Words>
  <Application>Microsoft Office PowerPoint</Application>
  <PresentationFormat>Widescreen</PresentationFormat>
  <Paragraphs>120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 Light</vt:lpstr>
      <vt:lpstr>Georgia</vt:lpstr>
      <vt:lpstr>Calibri</vt:lpstr>
      <vt:lpstr>Freestyle Script</vt:lpstr>
      <vt:lpstr>Wingdings</vt:lpstr>
      <vt:lpstr>Roboto</vt:lpstr>
      <vt:lpstr>Office Theme</vt:lpstr>
      <vt:lpstr>Nonprofit Incorporation 101: Tips, tricks, and things to avoid </vt:lpstr>
      <vt:lpstr>Organize Properly</vt:lpstr>
      <vt:lpstr>Incorporate As A Nonprofit Corporation</vt:lpstr>
      <vt:lpstr>Other Governance Types</vt:lpstr>
      <vt:lpstr>Obtain an EIN</vt:lpstr>
      <vt:lpstr>Apply for 501(c)(3) Tax-Exempt Status</vt:lpstr>
      <vt:lpstr>Apply for State Sales Tax Exemption</vt:lpstr>
      <vt:lpstr>Register To Fundraise In Your State</vt:lpstr>
      <vt:lpstr>Operate Properly</vt:lpstr>
      <vt:lpstr>Electing A Board/Adopting Bylaws</vt:lpstr>
      <vt:lpstr>Advisory Boards and Committees</vt:lpstr>
      <vt:lpstr>Maintain a Budget</vt:lpstr>
      <vt:lpstr>Exercise Good Reporting /  File Required Documents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Nonprofit Incorporation 101 Tips, tricks, and things to avoid</dc:title>
  <dc:creator>Kathy Weideman</dc:creator>
  <cp:lastModifiedBy>Caitlin Playle</cp:lastModifiedBy>
  <cp:revision>3</cp:revision>
  <dcterms:created xsi:type="dcterms:W3CDTF">2019-09-23T18:46:06Z</dcterms:created>
  <dcterms:modified xsi:type="dcterms:W3CDTF">2019-10-01T19:47:10Z</dcterms:modified>
</cp:coreProperties>
</file>