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7" r:id="rId6"/>
    <p:sldId id="261" r:id="rId7"/>
    <p:sldId id="263" r:id="rId8"/>
    <p:sldId id="278" r:id="rId9"/>
    <p:sldId id="286" r:id="rId10"/>
    <p:sldId id="285" r:id="rId11"/>
    <p:sldId id="284" r:id="rId12"/>
    <p:sldId id="287" r:id="rId13"/>
    <p:sldId id="288" r:id="rId14"/>
    <p:sldId id="290" r:id="rId15"/>
    <p:sldId id="279" r:id="rId16"/>
    <p:sldId id="280" r:id="rId17"/>
    <p:sldId id="281" r:id="rId18"/>
    <p:sldId id="282" r:id="rId19"/>
    <p:sldId id="289" r:id="rId20"/>
    <p:sldId id="276" r:id="rId21"/>
    <p:sldId id="275" r:id="rId22"/>
    <p:sldId id="262" r:id="rId23"/>
    <p:sldId id="264" r:id="rId24"/>
    <p:sldId id="265" r:id="rId25"/>
    <p:sldId id="260" r:id="rId26"/>
    <p:sldId id="266" r:id="rId27"/>
    <p:sldId id="283" r:id="rId28"/>
    <p:sldId id="277" r:id="rId29"/>
    <p:sldId id="271" r:id="rId30"/>
    <p:sldId id="272" r:id="rId31"/>
    <p:sldId id="274" r:id="rId32"/>
    <p:sldId id="26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F7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2D49F5-DB8F-4FF8-A667-BE5360509ADA}" type="datetimeFigureOut">
              <a:rPr lang="en-US" smtClean="0"/>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400128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D49F5-DB8F-4FF8-A667-BE5360509ADA}" type="datetimeFigureOut">
              <a:rPr lang="en-US" smtClean="0"/>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370441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D49F5-DB8F-4FF8-A667-BE5360509ADA}" type="datetimeFigureOut">
              <a:rPr lang="en-US" smtClean="0"/>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325782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2D49F5-DB8F-4FF8-A667-BE5360509ADA}" type="datetimeFigureOut">
              <a:rPr lang="en-US" smtClean="0"/>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3306076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2D49F5-DB8F-4FF8-A667-BE5360509ADA}" type="datetimeFigureOut">
              <a:rPr lang="en-US" smtClean="0"/>
              <a:t>4/30/2015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168759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2D49F5-DB8F-4FF8-A667-BE5360509ADA}" type="datetimeFigureOut">
              <a:rPr lang="en-US" smtClean="0"/>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791436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2D49F5-DB8F-4FF8-A667-BE5360509ADA}" type="datetimeFigureOut">
              <a:rPr lang="en-US" smtClean="0"/>
              <a:t>4/30/2015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377030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2D49F5-DB8F-4FF8-A667-BE5360509ADA}" type="datetimeFigureOut">
              <a:rPr lang="en-US" smtClean="0"/>
              <a:t>4/30/2015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230784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D49F5-DB8F-4FF8-A667-BE5360509ADA}" type="datetimeFigureOut">
              <a:rPr lang="en-US" smtClean="0"/>
              <a:t>4/30/2015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31591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D49F5-DB8F-4FF8-A667-BE5360509ADA}" type="datetimeFigureOut">
              <a:rPr lang="en-US" smtClean="0"/>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92350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2D49F5-DB8F-4FF8-A667-BE5360509ADA}" type="datetimeFigureOut">
              <a:rPr lang="en-US" smtClean="0"/>
              <a:t>4/30/2015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E56F1-5A1C-42B2-B9A8-BF7C54C79F9B}" type="slidenum">
              <a:rPr lang="en-US" smtClean="0"/>
              <a:t>‹#›</a:t>
            </a:fld>
            <a:endParaRPr lang="en-US"/>
          </a:p>
        </p:txBody>
      </p:sp>
    </p:spTree>
    <p:extLst>
      <p:ext uri="{BB962C8B-B14F-4D97-AF65-F5344CB8AC3E}">
        <p14:creationId xmlns:p14="http://schemas.microsoft.com/office/powerpoint/2010/main" val="2817799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D49F5-DB8F-4FF8-A667-BE5360509ADA}" type="datetimeFigureOut">
              <a:rPr lang="en-US" smtClean="0"/>
              <a:t>4/30/2015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E56F1-5A1C-42B2-B9A8-BF7C54C79F9B}" type="slidenum">
              <a:rPr lang="en-US" smtClean="0"/>
              <a:t>‹#›</a:t>
            </a:fld>
            <a:endParaRPr lang="en-US"/>
          </a:p>
        </p:txBody>
      </p:sp>
    </p:spTree>
    <p:extLst>
      <p:ext uri="{BB962C8B-B14F-4D97-AF65-F5344CB8AC3E}">
        <p14:creationId xmlns:p14="http://schemas.microsoft.com/office/powerpoint/2010/main" val="708126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752600"/>
            <a:ext cx="6291330" cy="3665411"/>
          </a:xfrm>
          <a:prstGeom prst="rect">
            <a:avLst/>
          </a:prstGeom>
        </p:spPr>
      </p:pic>
      <p:sp>
        <p:nvSpPr>
          <p:cNvPr id="3" name="TextBox 2"/>
          <p:cNvSpPr txBox="1"/>
          <p:nvPr/>
        </p:nvSpPr>
        <p:spPr>
          <a:xfrm>
            <a:off x="587062" y="5638800"/>
            <a:ext cx="7967730" cy="1015663"/>
          </a:xfrm>
          <a:prstGeom prst="rect">
            <a:avLst/>
          </a:prstGeom>
          <a:noFill/>
        </p:spPr>
        <p:txBody>
          <a:bodyPr wrap="square" rtlCol="0">
            <a:spAutoFit/>
          </a:bodyPr>
          <a:lstStyle/>
          <a:p>
            <a:pPr algn="ctr"/>
            <a:r>
              <a:rPr lang="en-US" sz="2000" dirty="0" smtClean="0">
                <a:latin typeface="Bookman Old Style" panose="02050604050505020204" pitchFamily="18" charset="0"/>
                <a:cs typeface="Times New Roman" panose="02020603050405020304" pitchFamily="18" charset="0"/>
              </a:rPr>
              <a:t>40 Holland Street</a:t>
            </a:r>
          </a:p>
          <a:p>
            <a:pPr algn="ctr"/>
            <a:r>
              <a:rPr lang="en-US" sz="2000" dirty="0" smtClean="0">
                <a:latin typeface="Bookman Old Style" panose="02050604050505020204" pitchFamily="18" charset="0"/>
                <a:cs typeface="Times New Roman" panose="02020603050405020304" pitchFamily="18" charset="0"/>
              </a:rPr>
              <a:t>Erie, Pennsylvania </a:t>
            </a:r>
          </a:p>
          <a:p>
            <a:pPr algn="ctr"/>
            <a:r>
              <a:rPr lang="en-US" sz="2000" dirty="0" smtClean="0">
                <a:latin typeface="Bookman Old Style" panose="02050604050505020204" pitchFamily="18" charset="0"/>
                <a:cs typeface="Times New Roman" panose="02020603050405020304" pitchFamily="18" charset="0"/>
              </a:rPr>
              <a:t>Bayfrontcenter.org</a:t>
            </a:r>
            <a:endParaRPr lang="en-US" sz="2000" dirty="0">
              <a:latin typeface="Bookman Old Style" panose="02050604050505020204" pitchFamily="18" charset="0"/>
              <a:cs typeface="Times New Roman" panose="02020603050405020304" pitchFamily="18" charset="0"/>
            </a:endParaRPr>
          </a:p>
        </p:txBody>
      </p:sp>
      <p:sp>
        <p:nvSpPr>
          <p:cNvPr id="5" name="TextBox 4"/>
          <p:cNvSpPr txBox="1"/>
          <p:nvPr/>
        </p:nvSpPr>
        <p:spPr>
          <a:xfrm>
            <a:off x="0" y="152400"/>
            <a:ext cx="9144000" cy="1446550"/>
          </a:xfrm>
          <a:prstGeom prst="rect">
            <a:avLst/>
          </a:prstGeom>
          <a:noFill/>
        </p:spPr>
        <p:txBody>
          <a:bodyPr wrap="square" rtlCol="0">
            <a:spAutoFit/>
          </a:bodyPr>
          <a:lstStyle/>
          <a:p>
            <a:pPr algn="ctr"/>
            <a:r>
              <a:rPr lang="en-US" sz="3200" dirty="0" smtClean="0">
                <a:latin typeface="Bookman Old Style" panose="02050604050505020204" pitchFamily="18" charset="0"/>
              </a:rPr>
              <a:t>Teaching With Small Boats Conference</a:t>
            </a:r>
          </a:p>
          <a:p>
            <a:pPr algn="ctr"/>
            <a:r>
              <a:rPr lang="en-US" sz="2800" dirty="0" smtClean="0">
                <a:latin typeface="Bookman Old Style" panose="02050604050505020204" pitchFamily="18" charset="0"/>
              </a:rPr>
              <a:t>Northwest Maritime Center  </a:t>
            </a:r>
          </a:p>
          <a:p>
            <a:pPr algn="ctr"/>
            <a:r>
              <a:rPr lang="en-US" sz="2800" dirty="0" smtClean="0">
                <a:latin typeface="Bookman Old Style" panose="02050604050505020204" pitchFamily="18" charset="0"/>
              </a:rPr>
              <a:t> </a:t>
            </a:r>
            <a:r>
              <a:rPr lang="en-US" sz="2400" dirty="0" smtClean="0">
                <a:latin typeface="Bookman Old Style" panose="02050604050505020204" pitchFamily="18" charset="0"/>
              </a:rPr>
              <a:t>Small Boats in Historical Context,  April 30, 2015</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3374576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 y="762000"/>
            <a:ext cx="6908800" cy="5181600"/>
          </a:xfrm>
          <a:prstGeom prst="rect">
            <a:avLst/>
          </a:prstGeom>
        </p:spPr>
      </p:pic>
    </p:spTree>
    <p:extLst>
      <p:ext uri="{BB962C8B-B14F-4D97-AF65-F5344CB8AC3E}">
        <p14:creationId xmlns:p14="http://schemas.microsoft.com/office/powerpoint/2010/main" val="185974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9502" y="304800"/>
            <a:ext cx="4209898" cy="6400800"/>
          </a:xfrm>
          <a:prstGeom prst="rect">
            <a:avLst/>
          </a:prstGeom>
        </p:spPr>
      </p:pic>
    </p:spTree>
    <p:extLst>
      <p:ext uri="{BB962C8B-B14F-4D97-AF65-F5344CB8AC3E}">
        <p14:creationId xmlns:p14="http://schemas.microsoft.com/office/powerpoint/2010/main" val="2498625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8839200" cy="5877587"/>
          </a:xfrm>
          <a:prstGeom prst="rect">
            <a:avLst/>
          </a:prstGeom>
        </p:spPr>
      </p:pic>
    </p:spTree>
    <p:extLst>
      <p:ext uri="{BB962C8B-B14F-4D97-AF65-F5344CB8AC3E}">
        <p14:creationId xmlns:p14="http://schemas.microsoft.com/office/powerpoint/2010/main" val="3166635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1821979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MS2\Desktop\Photos\Crowdwise\Eboat Matt driving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3342" y="304800"/>
            <a:ext cx="4300343" cy="618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492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04800"/>
            <a:ext cx="3452611" cy="6145648"/>
          </a:xfrm>
          <a:prstGeom prst="rect">
            <a:avLst/>
          </a:prstGeom>
        </p:spPr>
      </p:pic>
    </p:spTree>
    <p:extLst>
      <p:ext uri="{BB962C8B-B14F-4D97-AF65-F5344CB8AC3E}">
        <p14:creationId xmlns:p14="http://schemas.microsoft.com/office/powerpoint/2010/main" val="3600848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915400" cy="6686550"/>
          </a:xfrm>
          <a:prstGeom prst="rect">
            <a:avLst/>
          </a:prstGeom>
        </p:spPr>
      </p:pic>
    </p:spTree>
    <p:extLst>
      <p:ext uri="{BB962C8B-B14F-4D97-AF65-F5344CB8AC3E}">
        <p14:creationId xmlns:p14="http://schemas.microsoft.com/office/powerpoint/2010/main" val="2541454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850" y="152400"/>
            <a:ext cx="4914900" cy="6553200"/>
          </a:xfrm>
          <a:prstGeom prst="rect">
            <a:avLst/>
          </a:prstGeom>
        </p:spPr>
      </p:pic>
    </p:spTree>
    <p:extLst>
      <p:ext uri="{BB962C8B-B14F-4D97-AF65-F5344CB8AC3E}">
        <p14:creationId xmlns:p14="http://schemas.microsoft.com/office/powerpoint/2010/main" val="1718331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5833" y="0"/>
            <a:ext cx="3852333" cy="6858000"/>
          </a:xfrm>
          <a:prstGeom prst="rect">
            <a:avLst/>
          </a:prstGeom>
        </p:spPr>
      </p:pic>
    </p:spTree>
    <p:extLst>
      <p:ext uri="{BB962C8B-B14F-4D97-AF65-F5344CB8AC3E}">
        <p14:creationId xmlns:p14="http://schemas.microsoft.com/office/powerpoint/2010/main" val="1618054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5148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8088661" cy="4071937"/>
          </a:xfrm>
          <a:prstGeom prst="rect">
            <a:avLst/>
          </a:prstGeom>
        </p:spPr>
      </p:pic>
      <p:sp>
        <p:nvSpPr>
          <p:cNvPr id="2" name="TextBox 1"/>
          <p:cNvSpPr txBox="1"/>
          <p:nvPr/>
        </p:nvSpPr>
        <p:spPr>
          <a:xfrm>
            <a:off x="76200" y="0"/>
            <a:ext cx="9067800" cy="954107"/>
          </a:xfrm>
          <a:prstGeom prst="rect">
            <a:avLst/>
          </a:prstGeom>
          <a:noFill/>
        </p:spPr>
        <p:txBody>
          <a:bodyPr wrap="square" rtlCol="0">
            <a:spAutoFit/>
          </a:bodyPr>
          <a:lstStyle/>
          <a:p>
            <a:pPr algn="ctr"/>
            <a:r>
              <a:rPr lang="en-US" sz="2800" dirty="0" smtClean="0">
                <a:latin typeface="Bookman Old Style" panose="02050604050505020204" pitchFamily="18" charset="0"/>
              </a:rPr>
              <a:t>Presque Isle State Park  and Presque Isle Bay  in Lake Erie, at Erie Pennsylvania</a:t>
            </a:r>
            <a:endParaRPr lang="en-US" sz="2800" dirty="0">
              <a:latin typeface="Bookman Old Style" panose="02050604050505020204" pitchFamily="18" charset="0"/>
            </a:endParaRPr>
          </a:p>
        </p:txBody>
      </p:sp>
    </p:spTree>
    <p:extLst>
      <p:ext uri="{BB962C8B-B14F-4D97-AF65-F5344CB8AC3E}">
        <p14:creationId xmlns:p14="http://schemas.microsoft.com/office/powerpoint/2010/main" val="3334218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413"/>
            <a:ext cx="9144000" cy="5805173"/>
          </a:xfrm>
          <a:prstGeom prst="rect">
            <a:avLst/>
          </a:prstGeom>
        </p:spPr>
      </p:pic>
    </p:spTree>
    <p:extLst>
      <p:ext uri="{BB962C8B-B14F-4D97-AF65-F5344CB8AC3E}">
        <p14:creationId xmlns:p14="http://schemas.microsoft.com/office/powerpoint/2010/main" val="3787336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8884858" cy="5486400"/>
          </a:xfrm>
          <a:prstGeom prst="rect">
            <a:avLst/>
          </a:prstGeom>
        </p:spPr>
      </p:pic>
      <p:sp>
        <p:nvSpPr>
          <p:cNvPr id="3" name="TextBox 2"/>
          <p:cNvSpPr txBox="1"/>
          <p:nvPr/>
        </p:nvSpPr>
        <p:spPr>
          <a:xfrm>
            <a:off x="1242029" y="180373"/>
            <a:ext cx="6705600" cy="646331"/>
          </a:xfrm>
          <a:prstGeom prst="rect">
            <a:avLst/>
          </a:prstGeom>
          <a:noFill/>
        </p:spPr>
        <p:txBody>
          <a:bodyPr wrap="square" rtlCol="0">
            <a:spAutoFit/>
          </a:bodyPr>
          <a:lstStyle/>
          <a:p>
            <a:pPr algn="ctr"/>
            <a:r>
              <a:rPr lang="en-US" sz="3600" b="1" dirty="0" smtClean="0">
                <a:latin typeface="Bookman Old Style" panose="02050604050505020204" pitchFamily="18" charset="0"/>
              </a:rPr>
              <a:t>Erie 1839</a:t>
            </a:r>
            <a:endParaRPr lang="en-US" sz="3600" b="1" dirty="0">
              <a:latin typeface="Bookman Old Style" panose="02050604050505020204" pitchFamily="18" charset="0"/>
            </a:endParaRPr>
          </a:p>
        </p:txBody>
      </p:sp>
    </p:spTree>
    <p:extLst>
      <p:ext uri="{BB962C8B-B14F-4D97-AF65-F5344CB8AC3E}">
        <p14:creationId xmlns:p14="http://schemas.microsoft.com/office/powerpoint/2010/main" val="3103955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17212"/>
            <a:ext cx="8915400" cy="707886"/>
          </a:xfrm>
          <a:prstGeom prst="rect">
            <a:avLst/>
          </a:prstGeom>
          <a:noFill/>
        </p:spPr>
        <p:txBody>
          <a:bodyPr wrap="square" rtlCol="0">
            <a:spAutoFit/>
          </a:bodyPr>
          <a:lstStyle/>
          <a:p>
            <a:pPr algn="ctr"/>
            <a:r>
              <a:rPr lang="en-US" sz="4000" dirty="0" smtClean="0">
                <a:latin typeface="Bookman Old Style" panose="02050604050505020204" pitchFamily="18" charset="0"/>
                <a:cs typeface="Times New Roman" panose="02020603050405020304" pitchFamily="18" charset="0"/>
              </a:rPr>
              <a:t>    BMC’s Newest Initiative…</a:t>
            </a:r>
            <a:endParaRPr lang="en-US" sz="4000" dirty="0">
              <a:latin typeface="Bookman Old Style" panose="020506040505050202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49608"/>
            <a:ext cx="8183988" cy="5455992"/>
          </a:xfrm>
          <a:prstGeom prst="rect">
            <a:avLst/>
          </a:prstGeom>
        </p:spPr>
      </p:pic>
    </p:spTree>
    <p:extLst>
      <p:ext uri="{BB962C8B-B14F-4D97-AF65-F5344CB8AC3E}">
        <p14:creationId xmlns:p14="http://schemas.microsoft.com/office/powerpoint/2010/main" val="1929816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609600"/>
            <a:ext cx="7162801" cy="4391303"/>
          </a:xfrm>
          <a:prstGeom prst="rect">
            <a:avLst/>
          </a:prstGeom>
        </p:spPr>
      </p:pic>
      <p:sp>
        <p:nvSpPr>
          <p:cNvPr id="4" name="TextBox 3"/>
          <p:cNvSpPr txBox="1"/>
          <p:nvPr/>
        </p:nvSpPr>
        <p:spPr>
          <a:xfrm>
            <a:off x="0" y="76200"/>
            <a:ext cx="9144000" cy="430887"/>
          </a:xfrm>
          <a:prstGeom prst="rect">
            <a:avLst/>
          </a:prstGeom>
          <a:noFill/>
        </p:spPr>
        <p:txBody>
          <a:bodyPr wrap="square" rtlCol="0">
            <a:spAutoFit/>
          </a:bodyPr>
          <a:lstStyle/>
          <a:p>
            <a:pPr algn="ctr"/>
            <a:r>
              <a:rPr lang="en-US" sz="2200" dirty="0" smtClean="0">
                <a:latin typeface="Bookman Old Style" panose="02050604050505020204" pitchFamily="18" charset="0"/>
              </a:rPr>
              <a:t>THE HULL ARRIVES AT THE BAYFRONT MARITIME CENTER</a:t>
            </a:r>
            <a:endParaRPr lang="en-US" sz="2200" dirty="0">
              <a:latin typeface="Bookman Old Style" panose="020506040505050202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4886"/>
            <a:ext cx="2514600" cy="3268304"/>
          </a:xfrm>
          <a:prstGeom prst="rect">
            <a:avLst/>
          </a:prstGeom>
        </p:spPr>
      </p:pic>
      <p:sp>
        <p:nvSpPr>
          <p:cNvPr id="6" name="TextBox 5"/>
          <p:cNvSpPr txBox="1"/>
          <p:nvPr/>
        </p:nvSpPr>
        <p:spPr>
          <a:xfrm>
            <a:off x="2667000" y="5109038"/>
            <a:ext cx="6172201" cy="830997"/>
          </a:xfrm>
          <a:prstGeom prst="rect">
            <a:avLst/>
          </a:prstGeom>
          <a:noFill/>
        </p:spPr>
        <p:txBody>
          <a:bodyPr wrap="square" rtlCol="0">
            <a:spAutoFit/>
          </a:bodyPr>
          <a:lstStyle/>
          <a:p>
            <a:pPr algn="ctr"/>
            <a:r>
              <a:rPr lang="en-US" sz="2400" dirty="0" smtClean="0">
                <a:latin typeface="Bookman Old Style" panose="02050604050505020204" pitchFamily="18" charset="0"/>
              </a:rPr>
              <a:t>Keith and Kathy Palmerton built and donated the 40’  hull</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24148729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6757" y="0"/>
            <a:ext cx="3336170" cy="461665"/>
          </a:xfrm>
          <a:prstGeom prst="rect">
            <a:avLst/>
          </a:prstGeom>
          <a:noFill/>
        </p:spPr>
        <p:txBody>
          <a:bodyPr wrap="none" rtlCol="0">
            <a:spAutoFit/>
          </a:bodyPr>
          <a:lstStyle/>
          <a:p>
            <a:pPr algn="ctr"/>
            <a:r>
              <a:rPr lang="en-US" sz="2400" b="1" dirty="0" smtClean="0">
                <a:latin typeface="Lucida Sans" panose="020B0602030504020204" pitchFamily="34" charset="0"/>
              </a:rPr>
              <a:t>“TEAM </a:t>
            </a:r>
            <a:r>
              <a:rPr lang="en-US" sz="2400" b="1" i="1" dirty="0" smtClean="0">
                <a:latin typeface="Lucida Sans" panose="020B0602030504020204" pitchFamily="34" charset="0"/>
              </a:rPr>
              <a:t>PORCUPINE!”</a:t>
            </a:r>
            <a:endParaRPr lang="en-US" sz="2400" b="1" dirty="0">
              <a:latin typeface="Lucida Sans" panose="020B0602030504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605" y="640210"/>
            <a:ext cx="3581400" cy="32850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072" y="457201"/>
            <a:ext cx="2490278" cy="307196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1456" y="3333810"/>
            <a:ext cx="1997837" cy="3429000"/>
          </a:xfrm>
          <a:prstGeom prst="rect">
            <a:avLst/>
          </a:prstGeom>
        </p:spPr>
      </p:pic>
      <p:sp>
        <p:nvSpPr>
          <p:cNvPr id="8" name="TextBox 7"/>
          <p:cNvSpPr txBox="1"/>
          <p:nvPr/>
        </p:nvSpPr>
        <p:spPr>
          <a:xfrm rot="10800000" flipV="1">
            <a:off x="7353210" y="4724400"/>
            <a:ext cx="1790789" cy="1323439"/>
          </a:xfrm>
          <a:prstGeom prst="rect">
            <a:avLst/>
          </a:prstGeom>
          <a:noFill/>
        </p:spPr>
        <p:txBody>
          <a:bodyPr wrap="square" rtlCol="0">
            <a:spAutoFit/>
          </a:bodyPr>
          <a:lstStyle/>
          <a:p>
            <a:r>
              <a:rPr lang="en-US" sz="2000" dirty="0" smtClean="0">
                <a:latin typeface="Lucida Sans" panose="020B0602030504020204" pitchFamily="34" charset="0"/>
              </a:rPr>
              <a:t>Rich Eisenberg – BMC Director</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672" y="4270461"/>
            <a:ext cx="2587539" cy="2587539"/>
          </a:xfrm>
          <a:prstGeom prst="rect">
            <a:avLst/>
          </a:prstGeom>
        </p:spPr>
      </p:pic>
      <p:sp>
        <p:nvSpPr>
          <p:cNvPr id="3" name="TextBox 2"/>
          <p:cNvSpPr txBox="1"/>
          <p:nvPr/>
        </p:nvSpPr>
        <p:spPr>
          <a:xfrm>
            <a:off x="3707006" y="943845"/>
            <a:ext cx="2160394" cy="2585323"/>
          </a:xfrm>
          <a:prstGeom prst="rect">
            <a:avLst/>
          </a:prstGeom>
          <a:noFill/>
        </p:spPr>
        <p:txBody>
          <a:bodyPr wrap="square" rtlCol="0">
            <a:spAutoFit/>
          </a:bodyPr>
          <a:lstStyle/>
          <a:p>
            <a:r>
              <a:rPr lang="en-US" dirty="0">
                <a:latin typeface="Lucida Sans" panose="020B0602030504020204" pitchFamily="34" charset="0"/>
              </a:rPr>
              <a:t>Bob Arlet -Shipwright </a:t>
            </a:r>
            <a:endParaRPr lang="en-US" dirty="0" smtClean="0">
              <a:latin typeface="Lucida Sans" panose="020B0602030504020204" pitchFamily="34" charset="0"/>
            </a:endParaRPr>
          </a:p>
          <a:p>
            <a:endParaRPr lang="en-US" dirty="0">
              <a:latin typeface="Lucida Sans" panose="020B0602030504020204" pitchFamily="34" charset="0"/>
            </a:endParaRPr>
          </a:p>
          <a:p>
            <a:r>
              <a:rPr lang="en-US" dirty="0">
                <a:latin typeface="Lucida Sans" panose="020B0602030504020204" pitchFamily="34" charset="0"/>
              </a:rPr>
              <a:t>David Bierig – </a:t>
            </a:r>
            <a:r>
              <a:rPr lang="en-US" dirty="0" smtClean="0">
                <a:latin typeface="Lucida Sans" panose="020B0602030504020204" pitchFamily="34" charset="0"/>
              </a:rPr>
              <a:t>Sailmaker</a:t>
            </a:r>
          </a:p>
          <a:p>
            <a:endParaRPr lang="en-US" dirty="0">
              <a:latin typeface="Lucida Sans" panose="020B0602030504020204" pitchFamily="34" charset="0"/>
            </a:endParaRPr>
          </a:p>
          <a:p>
            <a:r>
              <a:rPr lang="en-US" dirty="0">
                <a:latin typeface="Lucida Sans" panose="020B0602030504020204" pitchFamily="34" charset="0"/>
              </a:rPr>
              <a:t>Jamie Trost – Project Manager</a:t>
            </a:r>
          </a:p>
          <a:p>
            <a:endParaRPr lang="en-US" dirty="0"/>
          </a:p>
        </p:txBody>
      </p:sp>
      <p:sp>
        <p:nvSpPr>
          <p:cNvPr id="5" name="TextBox 4"/>
          <p:cNvSpPr txBox="1"/>
          <p:nvPr/>
        </p:nvSpPr>
        <p:spPr>
          <a:xfrm>
            <a:off x="952937" y="4848255"/>
            <a:ext cx="1608519" cy="923330"/>
          </a:xfrm>
          <a:prstGeom prst="rect">
            <a:avLst/>
          </a:prstGeom>
          <a:noFill/>
        </p:spPr>
        <p:txBody>
          <a:bodyPr wrap="square" rtlCol="0">
            <a:spAutoFit/>
          </a:bodyPr>
          <a:lstStyle/>
          <a:p>
            <a:r>
              <a:rPr lang="en-US" dirty="0">
                <a:latin typeface="Lucida Sans" panose="020B0602030504020204" pitchFamily="34" charset="0"/>
              </a:rPr>
              <a:t>David Frew - Fundraiser</a:t>
            </a:r>
          </a:p>
          <a:p>
            <a:endParaRPr lang="en-US" dirty="0"/>
          </a:p>
        </p:txBody>
      </p:sp>
      <p:sp>
        <p:nvSpPr>
          <p:cNvPr id="11" name="TextBox 10"/>
          <p:cNvSpPr txBox="1"/>
          <p:nvPr/>
        </p:nvSpPr>
        <p:spPr>
          <a:xfrm>
            <a:off x="5524411" y="3602097"/>
            <a:ext cx="3657600" cy="646331"/>
          </a:xfrm>
          <a:prstGeom prst="rect">
            <a:avLst/>
          </a:prstGeom>
          <a:noFill/>
        </p:spPr>
        <p:txBody>
          <a:bodyPr wrap="square" rtlCol="0">
            <a:spAutoFit/>
          </a:bodyPr>
          <a:lstStyle/>
          <a:p>
            <a:r>
              <a:rPr lang="en-US" dirty="0">
                <a:latin typeface="Lucida Sans" panose="020B0602030504020204" pitchFamily="34" charset="0"/>
              </a:rPr>
              <a:t>Iver Franzen – Naval Architect</a:t>
            </a:r>
          </a:p>
          <a:p>
            <a:endParaRPr lang="en-US" dirty="0"/>
          </a:p>
        </p:txBody>
      </p:sp>
    </p:spTree>
    <p:extLst>
      <p:ext uri="{BB962C8B-B14F-4D97-AF65-F5344CB8AC3E}">
        <p14:creationId xmlns:p14="http://schemas.microsoft.com/office/powerpoint/2010/main" val="3626168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70949"/>
            <a:ext cx="7086600" cy="523220"/>
          </a:xfrm>
          <a:prstGeom prst="rect">
            <a:avLst/>
          </a:prstGeom>
          <a:noFill/>
        </p:spPr>
        <p:txBody>
          <a:bodyPr wrap="square" rtlCol="0">
            <a:spAutoFit/>
          </a:bodyPr>
          <a:lstStyle/>
          <a:p>
            <a:pPr algn="ctr"/>
            <a:r>
              <a:rPr lang="en-US" sz="2800" dirty="0" smtClean="0">
                <a:solidFill>
                  <a:schemeClr val="tx1">
                    <a:lumMod val="95000"/>
                  </a:schemeClr>
                </a:solidFill>
                <a:latin typeface="Bookman Old Style" panose="02050604050505020204" pitchFamily="18" charset="0"/>
                <a:cs typeface="Times New Roman" panose="02020603050405020304" pitchFamily="18" charset="0"/>
              </a:rPr>
              <a:t>1813 Gunboat Schooner </a:t>
            </a:r>
            <a:r>
              <a:rPr lang="en-US" sz="2800" i="1" dirty="0" smtClean="0">
                <a:solidFill>
                  <a:schemeClr val="tx1">
                    <a:lumMod val="95000"/>
                  </a:schemeClr>
                </a:solidFill>
                <a:latin typeface="Bookman Old Style" panose="02050604050505020204" pitchFamily="18" charset="0"/>
                <a:cs typeface="Times New Roman" panose="02020603050405020304" pitchFamily="18" charset="0"/>
              </a:rPr>
              <a:t>Porcupine</a:t>
            </a:r>
            <a:endParaRPr lang="en-US" sz="2800" i="1" dirty="0">
              <a:solidFill>
                <a:schemeClr val="tx1">
                  <a:lumMod val="95000"/>
                </a:schemeClr>
              </a:solidFill>
              <a:latin typeface="Bookman Old Style" panose="02050604050505020204" pitchFamily="18" charset="0"/>
              <a:cs typeface="Times New Roman" panose="02020603050405020304" pitchFamily="18" charset="0"/>
            </a:endParaRPr>
          </a:p>
        </p:txBody>
      </p:sp>
      <p:sp>
        <p:nvSpPr>
          <p:cNvPr id="4" name="TextBox 3"/>
          <p:cNvSpPr txBox="1"/>
          <p:nvPr/>
        </p:nvSpPr>
        <p:spPr>
          <a:xfrm>
            <a:off x="4876800" y="1050075"/>
            <a:ext cx="3910045" cy="2492990"/>
          </a:xfrm>
          <a:prstGeom prst="rect">
            <a:avLst/>
          </a:prstGeom>
          <a:noFill/>
        </p:spPr>
        <p:txBody>
          <a:bodyPr wrap="none" rtlCol="0">
            <a:spAutoFit/>
          </a:bodyPr>
          <a:lstStyle/>
          <a:p>
            <a:r>
              <a:rPr lang="en-US" sz="2000" dirty="0" smtClean="0">
                <a:latin typeface="Bookman Old Style" panose="02050604050505020204" pitchFamily="18" charset="0"/>
                <a:cs typeface="Times New Roman" panose="02020603050405020304" pitchFamily="18" charset="0"/>
              </a:rPr>
              <a:t>Why the </a:t>
            </a:r>
            <a:r>
              <a:rPr lang="en-US" sz="2000" i="1" dirty="0" smtClean="0">
                <a:latin typeface="Bookman Old Style" panose="02050604050505020204" pitchFamily="18" charset="0"/>
                <a:cs typeface="Times New Roman" panose="02020603050405020304" pitchFamily="18" charset="0"/>
              </a:rPr>
              <a:t>Porcupine?</a:t>
            </a:r>
            <a:endParaRPr lang="en-US" sz="2000" dirty="0" smtClean="0">
              <a:latin typeface="Bookman Old Style" panose="020506040505050202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Right size for donated hull</a:t>
            </a: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Dobbins built </a:t>
            </a: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Longest continuous career </a:t>
            </a: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Diverse service:</a:t>
            </a:r>
          </a:p>
          <a:p>
            <a:pPr marL="742950" lvl="1" indent="-285750">
              <a:buFont typeface="Arial" panose="020B0604020202020204" pitchFamily="34" charset="0"/>
              <a:buChar char="•"/>
            </a:pPr>
            <a:r>
              <a:rPr lang="en-US" sz="1400" dirty="0" smtClean="0">
                <a:latin typeface="Bookman Old Style" panose="02050604050505020204" pitchFamily="18" charset="0"/>
                <a:cs typeface="Times New Roman" panose="02020603050405020304" pitchFamily="18" charset="0"/>
              </a:rPr>
              <a:t>Served in Navy, Coastal Survey,</a:t>
            </a:r>
          </a:p>
          <a:p>
            <a:pPr lvl="1"/>
            <a:r>
              <a:rPr lang="en-US" sz="1400" dirty="0">
                <a:latin typeface="Bookman Old Style" panose="02050604050505020204" pitchFamily="18" charset="0"/>
                <a:cs typeface="Times New Roman" panose="02020603050405020304" pitchFamily="18" charset="0"/>
              </a:rPr>
              <a:t>	</a:t>
            </a:r>
            <a:r>
              <a:rPr lang="en-US" sz="1400" dirty="0" smtClean="0">
                <a:latin typeface="Bookman Old Style" panose="02050604050505020204" pitchFamily="18" charset="0"/>
                <a:cs typeface="Times New Roman" panose="02020603050405020304" pitchFamily="18" charset="0"/>
              </a:rPr>
              <a:t>Revenue Cutter, Merchant Fleet</a:t>
            </a: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Appeal to students</a:t>
            </a:r>
          </a:p>
          <a:p>
            <a:pPr marL="285750" indent="-285750">
              <a:buFont typeface="Arial" panose="020B0604020202020204" pitchFamily="34" charset="0"/>
              <a:buChar char="•"/>
            </a:pPr>
            <a:r>
              <a:rPr lang="en-US" dirty="0" smtClean="0">
                <a:latin typeface="Bookman Old Style" panose="02050604050505020204" pitchFamily="18" charset="0"/>
                <a:cs typeface="Times New Roman" panose="02020603050405020304" pitchFamily="18" charset="0"/>
              </a:rPr>
              <a:t>“Native” to Erie area</a:t>
            </a:r>
          </a:p>
        </p:txBody>
      </p:sp>
      <p:sp>
        <p:nvSpPr>
          <p:cNvPr id="5" name="TextBox 4"/>
          <p:cNvSpPr txBox="1"/>
          <p:nvPr/>
        </p:nvSpPr>
        <p:spPr>
          <a:xfrm>
            <a:off x="4876801" y="3857171"/>
            <a:ext cx="4114800" cy="2431435"/>
          </a:xfrm>
          <a:prstGeom prst="rect">
            <a:avLst/>
          </a:prstGeom>
          <a:noFill/>
        </p:spPr>
        <p:txBody>
          <a:bodyPr wrap="square" rtlCol="0">
            <a:spAutoFit/>
          </a:bodyPr>
          <a:lstStyle/>
          <a:p>
            <a:r>
              <a:rPr lang="en-US" sz="1900" dirty="0" smtClean="0">
                <a:latin typeface="Bookman Old Style" panose="02050604050505020204" pitchFamily="18" charset="0"/>
                <a:cs typeface="Times New Roman" panose="02020603050405020304" pitchFamily="18" charset="0"/>
              </a:rPr>
              <a:t>Modifying Hull to meet USCG </a:t>
            </a:r>
            <a:r>
              <a:rPr lang="en-US" sz="1900" dirty="0" err="1" smtClean="0">
                <a:latin typeface="Bookman Old Style" panose="02050604050505020204" pitchFamily="18" charset="0"/>
                <a:cs typeface="Times New Roman" panose="02020603050405020304" pitchFamily="18" charset="0"/>
              </a:rPr>
              <a:t>Regs</a:t>
            </a:r>
            <a:r>
              <a:rPr lang="en-US" sz="1900" dirty="0" smtClean="0">
                <a:latin typeface="Bookman Old Style" panose="02050604050505020204" pitchFamily="18" charset="0"/>
                <a:cs typeface="Times New Roman" panose="02020603050405020304" pitchFamily="18" charset="0"/>
              </a:rPr>
              <a:t> and 19</a:t>
            </a:r>
            <a:r>
              <a:rPr lang="en-US" sz="1900" baseline="30000" dirty="0" smtClean="0">
                <a:latin typeface="Bookman Old Style" panose="02050604050505020204" pitchFamily="18" charset="0"/>
                <a:cs typeface="Times New Roman" panose="02020603050405020304" pitchFamily="18" charset="0"/>
              </a:rPr>
              <a:t>th</a:t>
            </a:r>
            <a:r>
              <a:rPr lang="en-US" sz="1900" dirty="0" smtClean="0">
                <a:latin typeface="Bookman Old Style" panose="02050604050505020204" pitchFamily="18" charset="0"/>
                <a:cs typeface="Times New Roman" panose="02020603050405020304" pitchFamily="18" charset="0"/>
              </a:rPr>
              <a:t> Gunboat Appearance</a:t>
            </a:r>
          </a:p>
          <a:p>
            <a:endParaRPr lang="en-US" sz="1900" dirty="0" smtClean="0">
              <a:latin typeface="Bookman Old Style" panose="02050604050505020204" pitchFamily="18" charset="0"/>
              <a:cs typeface="Times New Roman" panose="02020603050405020304" pitchFamily="18" charset="0"/>
            </a:endParaRPr>
          </a:p>
          <a:p>
            <a:r>
              <a:rPr lang="en-US" sz="1900" dirty="0" smtClean="0">
                <a:latin typeface="Bookman Old Style" panose="02050604050505020204" pitchFamily="18" charset="0"/>
                <a:cs typeface="Times New Roman" panose="02020603050405020304" pitchFamily="18" charset="0"/>
              </a:rPr>
              <a:t>Proposed Certification for:</a:t>
            </a:r>
          </a:p>
          <a:p>
            <a:pPr algn="ctr"/>
            <a:r>
              <a:rPr lang="en-US" sz="1900" dirty="0" smtClean="0">
                <a:latin typeface="Bookman Old Style" panose="02050604050505020204" pitchFamily="18" charset="0"/>
                <a:cs typeface="Times New Roman" panose="02020603050405020304" pitchFamily="18" charset="0"/>
              </a:rPr>
              <a:t>28 Passengers (</a:t>
            </a:r>
            <a:r>
              <a:rPr lang="en-US" sz="1900" dirty="0" err="1" smtClean="0">
                <a:latin typeface="Bookman Old Style" panose="02050604050505020204" pitchFamily="18" charset="0"/>
                <a:cs typeface="Times New Roman" panose="02020603050405020304" pitchFamily="18" charset="0"/>
              </a:rPr>
              <a:t>Daysails</a:t>
            </a:r>
            <a:r>
              <a:rPr lang="en-US" sz="1900" dirty="0" smtClean="0">
                <a:latin typeface="Bookman Old Style" panose="02050604050505020204" pitchFamily="18" charset="0"/>
                <a:cs typeface="Times New Roman" panose="02020603050405020304" pitchFamily="18" charset="0"/>
              </a:rPr>
              <a:t>)</a:t>
            </a:r>
          </a:p>
          <a:p>
            <a:pPr algn="ctr"/>
            <a:r>
              <a:rPr lang="en-US" sz="1900" dirty="0" smtClean="0">
                <a:latin typeface="Bookman Old Style" panose="02050604050505020204" pitchFamily="18" charset="0"/>
                <a:cs typeface="Times New Roman" panose="02020603050405020304" pitchFamily="18" charset="0"/>
              </a:rPr>
              <a:t>10-12 Trainees (Overnight Programs)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050075"/>
            <a:ext cx="4343400" cy="5434911"/>
          </a:xfrm>
          <a:prstGeom prst="rect">
            <a:avLst/>
          </a:prstGeom>
        </p:spPr>
      </p:pic>
    </p:spTree>
    <p:extLst>
      <p:ext uri="{BB962C8B-B14F-4D97-AF65-F5344CB8AC3E}">
        <p14:creationId xmlns:p14="http://schemas.microsoft.com/office/powerpoint/2010/main" val="29087124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873" y="1981200"/>
            <a:ext cx="7772400" cy="1569660"/>
          </a:xfrm>
          <a:prstGeom prst="rect">
            <a:avLst/>
          </a:prstGeom>
          <a:noFill/>
        </p:spPr>
        <p:txBody>
          <a:bodyPr wrap="square" rtlCol="0">
            <a:spAutoFit/>
          </a:bodyPr>
          <a:lstStyle/>
          <a:p>
            <a:pPr algn="ctr"/>
            <a:r>
              <a:rPr lang="en-US" sz="2400" dirty="0" smtClean="0">
                <a:latin typeface="Bookman Old Style" panose="02050604050505020204" pitchFamily="18" charset="0"/>
                <a:cs typeface="Times New Roman" panose="02020603050405020304" pitchFamily="18" charset="0"/>
              </a:rPr>
              <a:t>More </a:t>
            </a:r>
            <a:r>
              <a:rPr lang="en-US" sz="2400" dirty="0">
                <a:latin typeface="Bookman Old Style" panose="02050604050505020204" pitchFamily="18" charset="0"/>
                <a:cs typeface="Times New Roman" panose="02020603050405020304" pitchFamily="18" charset="0"/>
              </a:rPr>
              <a:t>than </a:t>
            </a:r>
            <a:r>
              <a:rPr lang="en-US" sz="2400" b="1" i="1" dirty="0">
                <a:latin typeface="Bookman Old Style" panose="02050604050505020204" pitchFamily="18" charset="0"/>
                <a:cs typeface="Times New Roman" panose="02020603050405020304" pitchFamily="18" charset="0"/>
              </a:rPr>
              <a:t>doubles</a:t>
            </a:r>
            <a:r>
              <a:rPr lang="en-US" sz="2400" dirty="0">
                <a:latin typeface="Bookman Old Style" panose="02050604050505020204" pitchFamily="18" charset="0"/>
                <a:cs typeface="Times New Roman" panose="02020603050405020304" pitchFamily="18" charset="0"/>
              </a:rPr>
              <a:t> current capacity</a:t>
            </a:r>
          </a:p>
          <a:p>
            <a:pPr algn="ctr"/>
            <a:r>
              <a:rPr lang="en-US" sz="2400" dirty="0" smtClean="0">
                <a:latin typeface="Bookman Old Style" panose="02050604050505020204" pitchFamily="18" charset="0"/>
                <a:cs typeface="Times New Roman" panose="02020603050405020304" pitchFamily="18" charset="0"/>
              </a:rPr>
              <a:t>Extends </a:t>
            </a:r>
            <a:r>
              <a:rPr lang="en-US" sz="2400" dirty="0">
                <a:latin typeface="Bookman Old Style" panose="02050604050505020204" pitchFamily="18" charset="0"/>
                <a:cs typeface="Times New Roman" panose="02020603050405020304" pitchFamily="18" charset="0"/>
              </a:rPr>
              <a:t>BMC’s </a:t>
            </a:r>
            <a:r>
              <a:rPr lang="en-US" sz="2400" dirty="0" smtClean="0">
                <a:latin typeface="Bookman Old Style" panose="02050604050505020204" pitchFamily="18" charset="0"/>
                <a:cs typeface="Times New Roman" panose="02020603050405020304" pitchFamily="18" charset="0"/>
              </a:rPr>
              <a:t>Reach</a:t>
            </a:r>
          </a:p>
          <a:p>
            <a:pPr algn="ctr"/>
            <a:r>
              <a:rPr lang="en-US" sz="2400" dirty="0" smtClean="0">
                <a:latin typeface="Bookman Old Style" panose="02050604050505020204" pitchFamily="18" charset="0"/>
                <a:cs typeface="Times New Roman" panose="02020603050405020304" pitchFamily="18" charset="0"/>
              </a:rPr>
              <a:t>New Programming as Presque </a:t>
            </a:r>
            <a:r>
              <a:rPr lang="en-US" sz="2400" dirty="0">
                <a:latin typeface="Bookman Old Style" panose="02050604050505020204" pitchFamily="18" charset="0"/>
                <a:cs typeface="Times New Roman" panose="02020603050405020304" pitchFamily="18" charset="0"/>
              </a:rPr>
              <a:t>Isle </a:t>
            </a:r>
            <a:r>
              <a:rPr lang="en-US" sz="2400" dirty="0" smtClean="0">
                <a:latin typeface="Bookman Old Style" panose="02050604050505020204" pitchFamily="18" charset="0"/>
                <a:cs typeface="Times New Roman" panose="02020603050405020304" pitchFamily="18" charset="0"/>
              </a:rPr>
              <a:t>Bay’s        “School Ship”</a:t>
            </a:r>
          </a:p>
        </p:txBody>
      </p:sp>
      <p:sp>
        <p:nvSpPr>
          <p:cNvPr id="4" name="Rectangle 3"/>
          <p:cNvSpPr/>
          <p:nvPr/>
        </p:nvSpPr>
        <p:spPr>
          <a:xfrm>
            <a:off x="457200" y="161835"/>
            <a:ext cx="8229600" cy="1569660"/>
          </a:xfrm>
          <a:prstGeom prst="rect">
            <a:avLst/>
          </a:prstGeom>
        </p:spPr>
        <p:txBody>
          <a:bodyPr wrap="square">
            <a:spAutoFit/>
          </a:bodyPr>
          <a:lstStyle/>
          <a:p>
            <a:pPr lvl="0" algn="ctr"/>
            <a:r>
              <a:rPr lang="en-US" sz="3200" i="1" dirty="0" smtClean="0">
                <a:solidFill>
                  <a:prstClr val="white"/>
                </a:solidFill>
                <a:latin typeface="Bookman Old Style" panose="02050604050505020204" pitchFamily="18" charset="0"/>
                <a:cs typeface="Times New Roman" panose="02020603050405020304" pitchFamily="18" charset="0"/>
              </a:rPr>
              <a:t>Porcupine – </a:t>
            </a:r>
            <a:r>
              <a:rPr lang="en-US" sz="3200" dirty="0" smtClean="0">
                <a:solidFill>
                  <a:prstClr val="white"/>
                </a:solidFill>
                <a:latin typeface="Bookman Old Style" panose="02050604050505020204" pitchFamily="18" charset="0"/>
                <a:cs typeface="Times New Roman" panose="02020603050405020304" pitchFamily="18" charset="0"/>
              </a:rPr>
              <a:t>a sustainable, high-profile </a:t>
            </a:r>
            <a:r>
              <a:rPr lang="en-US" sz="3200" dirty="0">
                <a:solidFill>
                  <a:prstClr val="white"/>
                </a:solidFill>
                <a:latin typeface="Bookman Old Style" panose="02050604050505020204" pitchFamily="18" charset="0"/>
                <a:cs typeface="Times New Roman" panose="02020603050405020304" pitchFamily="18" charset="0"/>
              </a:rPr>
              <a:t>r</a:t>
            </a:r>
            <a:r>
              <a:rPr lang="en-US" sz="3200" dirty="0" smtClean="0">
                <a:solidFill>
                  <a:prstClr val="white"/>
                </a:solidFill>
                <a:latin typeface="Bookman Old Style" panose="02050604050505020204" pitchFamily="18" charset="0"/>
                <a:cs typeface="Times New Roman" panose="02020603050405020304" pitchFamily="18" charset="0"/>
              </a:rPr>
              <a:t>egional </a:t>
            </a:r>
            <a:r>
              <a:rPr lang="en-US" sz="3200" dirty="0">
                <a:solidFill>
                  <a:prstClr val="white"/>
                </a:solidFill>
                <a:latin typeface="Bookman Old Style" panose="02050604050505020204" pitchFamily="18" charset="0"/>
                <a:cs typeface="Times New Roman" panose="02020603050405020304" pitchFamily="18" charset="0"/>
              </a:rPr>
              <a:t>a</a:t>
            </a:r>
            <a:r>
              <a:rPr lang="en-US" sz="3200" dirty="0" smtClean="0">
                <a:solidFill>
                  <a:prstClr val="white"/>
                </a:solidFill>
                <a:latin typeface="Bookman Old Style" panose="02050604050505020204" pitchFamily="18" charset="0"/>
                <a:cs typeface="Times New Roman" panose="02020603050405020304" pitchFamily="18" charset="0"/>
              </a:rPr>
              <a:t>sset to enhance BMC programs</a:t>
            </a:r>
            <a:endParaRPr lang="en-US" sz="3200" dirty="0">
              <a:solidFill>
                <a:prstClr val="white"/>
              </a:solidFill>
              <a:latin typeface="Bookman Old Style" panose="020506040505050202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892369"/>
            <a:ext cx="1843934" cy="26531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6103" y="3913150"/>
            <a:ext cx="1649297" cy="279244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0" y="3728406"/>
            <a:ext cx="4343400" cy="2895600"/>
          </a:xfrm>
          <a:prstGeom prst="rect">
            <a:avLst/>
          </a:prstGeom>
        </p:spPr>
      </p:pic>
    </p:spTree>
    <p:extLst>
      <p:ext uri="{BB962C8B-B14F-4D97-AF65-F5344CB8AC3E}">
        <p14:creationId xmlns:p14="http://schemas.microsoft.com/office/powerpoint/2010/main" val="21056016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19667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891736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55" y="334595"/>
            <a:ext cx="9144000" cy="584775"/>
          </a:xfrm>
          <a:prstGeom prst="rect">
            <a:avLst/>
          </a:prstGeom>
          <a:noFill/>
        </p:spPr>
        <p:txBody>
          <a:bodyPr wrap="square" rtlCol="0">
            <a:spAutoFit/>
          </a:bodyPr>
          <a:lstStyle/>
          <a:p>
            <a:pPr algn="ctr"/>
            <a:r>
              <a:rPr lang="en-US" sz="3200" dirty="0" smtClean="0">
                <a:latin typeface="Bookman Old Style" panose="02050604050505020204" pitchFamily="18" charset="0"/>
                <a:cs typeface="Times New Roman" panose="02020603050405020304" pitchFamily="18" charset="0"/>
              </a:rPr>
              <a:t>STEM-FOCUSED FLOATING CLASSROOM</a:t>
            </a:r>
          </a:p>
        </p:txBody>
      </p:sp>
      <p:sp>
        <p:nvSpPr>
          <p:cNvPr id="8" name="TextBox 7"/>
          <p:cNvSpPr txBox="1"/>
          <p:nvPr/>
        </p:nvSpPr>
        <p:spPr>
          <a:xfrm>
            <a:off x="381000" y="1219200"/>
            <a:ext cx="8382000" cy="4832092"/>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latin typeface="Bookman Old Style" panose="02050604050505020204" pitchFamily="18" charset="0"/>
                <a:cs typeface="Times New Roman" panose="02020603050405020304" pitchFamily="18" charset="0"/>
              </a:rPr>
              <a:t>Partnering with local school districts in developing programs</a:t>
            </a:r>
          </a:p>
          <a:p>
            <a:pPr marL="342900" indent="-342900">
              <a:buFont typeface="Arial" panose="020B0604020202020204" pitchFamily="34" charset="0"/>
              <a:buChar char="•"/>
            </a:pPr>
            <a:endParaRPr lang="en-US" sz="2200" dirty="0" smtClean="0">
              <a:latin typeface="Bookman Old Style" panose="02050604050505020204" pitchFamily="18" charset="0"/>
              <a:cs typeface="Times New Roman" panose="02020603050405020304" pitchFamily="18" charset="0"/>
            </a:endParaRPr>
          </a:p>
          <a:p>
            <a:pPr marL="342900" indent="-342900">
              <a:buFont typeface="Arial" panose="020B0604020202020204" pitchFamily="34" charset="0"/>
              <a:buChar char="•"/>
            </a:pPr>
            <a:r>
              <a:rPr lang="en-US" sz="2200" dirty="0" smtClean="0">
                <a:latin typeface="Bookman Old Style" panose="02050604050505020204" pitchFamily="18" charset="0"/>
                <a:cs typeface="Times New Roman" panose="02020603050405020304" pitchFamily="18" charset="0"/>
              </a:rPr>
              <a:t>Sailing opportunities for up to 3000 students during school year</a:t>
            </a:r>
          </a:p>
          <a:p>
            <a:pPr marL="342900" indent="-342900">
              <a:buFont typeface="Arial" panose="020B0604020202020204" pitchFamily="34" charset="0"/>
              <a:buChar char="•"/>
            </a:pPr>
            <a:endParaRPr lang="en-US" sz="2200" dirty="0" smtClean="0">
              <a:latin typeface="Bookman Old Style" panose="02050604050505020204" pitchFamily="18" charset="0"/>
              <a:cs typeface="Times New Roman" panose="02020603050405020304" pitchFamily="18" charset="0"/>
            </a:endParaRPr>
          </a:p>
          <a:p>
            <a:pPr marL="342900" indent="-342900">
              <a:buFont typeface="Arial" panose="020B0604020202020204" pitchFamily="34" charset="0"/>
              <a:buChar char="•"/>
            </a:pPr>
            <a:r>
              <a:rPr lang="en-US" sz="2200" dirty="0" smtClean="0">
                <a:latin typeface="Bookman Old Style" panose="02050604050505020204" pitchFamily="18" charset="0"/>
                <a:cs typeface="Times New Roman" panose="02020603050405020304" pitchFamily="18" charset="0"/>
              </a:rPr>
              <a:t>Programs aimed at 4</a:t>
            </a:r>
            <a:r>
              <a:rPr lang="en-US" sz="2200" baseline="30000" dirty="0" smtClean="0">
                <a:latin typeface="Bookman Old Style" panose="02050604050505020204" pitchFamily="18" charset="0"/>
                <a:cs typeface="Times New Roman" panose="02020603050405020304" pitchFamily="18" charset="0"/>
              </a:rPr>
              <a:t>th</a:t>
            </a:r>
            <a:r>
              <a:rPr lang="en-US" sz="2200" dirty="0" smtClean="0">
                <a:latin typeface="Bookman Old Style" panose="02050604050505020204" pitchFamily="18" charset="0"/>
                <a:cs typeface="Times New Roman" panose="02020603050405020304" pitchFamily="18" charset="0"/>
              </a:rPr>
              <a:t>-6</a:t>
            </a:r>
            <a:r>
              <a:rPr lang="en-US" sz="2200" baseline="30000" dirty="0" smtClean="0">
                <a:latin typeface="Bookman Old Style" panose="02050604050505020204" pitchFamily="18" charset="0"/>
                <a:cs typeface="Times New Roman" panose="02020603050405020304" pitchFamily="18" charset="0"/>
              </a:rPr>
              <a:t>th</a:t>
            </a:r>
            <a:r>
              <a:rPr lang="en-US" sz="2200" dirty="0" smtClean="0">
                <a:latin typeface="Bookman Old Style" panose="02050604050505020204" pitchFamily="18" charset="0"/>
                <a:cs typeface="Times New Roman" panose="02020603050405020304" pitchFamily="18" charset="0"/>
              </a:rPr>
              <a:t> </a:t>
            </a:r>
            <a:r>
              <a:rPr lang="en-US" sz="2200" dirty="0">
                <a:latin typeface="Bookman Old Style" panose="02050604050505020204" pitchFamily="18" charset="0"/>
                <a:cs typeface="Times New Roman" panose="02020603050405020304" pitchFamily="18" charset="0"/>
              </a:rPr>
              <a:t>g</a:t>
            </a:r>
            <a:r>
              <a:rPr lang="en-US" sz="2200" dirty="0" smtClean="0">
                <a:latin typeface="Bookman Old Style" panose="02050604050505020204" pitchFamily="18" charset="0"/>
                <a:cs typeface="Times New Roman" panose="02020603050405020304" pitchFamily="18" charset="0"/>
              </a:rPr>
              <a:t>rade level – customizable for all ages</a:t>
            </a:r>
          </a:p>
          <a:p>
            <a:pPr marL="342900" indent="-342900">
              <a:buFont typeface="Arial" panose="020B0604020202020204" pitchFamily="34" charset="0"/>
              <a:buChar char="•"/>
            </a:pPr>
            <a:endParaRPr lang="en-US" sz="2200" dirty="0" smtClean="0">
              <a:latin typeface="Bookman Old Style" panose="02050604050505020204" pitchFamily="18" charset="0"/>
              <a:cs typeface="Times New Roman" panose="02020603050405020304" pitchFamily="18" charset="0"/>
            </a:endParaRPr>
          </a:p>
          <a:p>
            <a:pPr marL="342900" indent="-342900">
              <a:buFont typeface="Arial" panose="020B0604020202020204" pitchFamily="34" charset="0"/>
              <a:buChar char="•"/>
            </a:pPr>
            <a:r>
              <a:rPr lang="en-US" sz="2200" dirty="0" smtClean="0">
                <a:latin typeface="Bookman Old Style" panose="02050604050505020204" pitchFamily="18" charset="0"/>
                <a:cs typeface="Times New Roman" panose="02020603050405020304" pitchFamily="18" charset="0"/>
              </a:rPr>
              <a:t>Creating a “menu” of science, technology, and humanities stations for teachers to customize programs</a:t>
            </a:r>
          </a:p>
          <a:p>
            <a:pPr marL="342900" indent="-342900">
              <a:buFont typeface="Arial" panose="020B0604020202020204" pitchFamily="34" charset="0"/>
              <a:buChar char="•"/>
            </a:pPr>
            <a:endParaRPr lang="en-US" sz="2200" dirty="0" smtClean="0">
              <a:latin typeface="Bookman Old Style" panose="02050604050505020204" pitchFamily="18" charset="0"/>
              <a:cs typeface="Times New Roman" panose="02020603050405020304" pitchFamily="18" charset="0"/>
            </a:endParaRPr>
          </a:p>
          <a:p>
            <a:pPr marL="342900" indent="-342900">
              <a:buFont typeface="Arial" panose="020B0604020202020204" pitchFamily="34" charset="0"/>
              <a:buChar char="•"/>
            </a:pPr>
            <a:r>
              <a:rPr lang="en-US" sz="2200" dirty="0" smtClean="0">
                <a:latin typeface="Bookman Old Style" panose="02050604050505020204" pitchFamily="18" charset="0"/>
                <a:cs typeface="Times New Roman" panose="02020603050405020304" pitchFamily="18" charset="0"/>
              </a:rPr>
              <a:t>Porcupine’s long career perfect for exploring Erie’s History and Technological changes over time</a:t>
            </a:r>
          </a:p>
        </p:txBody>
      </p:sp>
    </p:spTree>
    <p:extLst>
      <p:ext uri="{BB962C8B-B14F-4D97-AF65-F5344CB8AC3E}">
        <p14:creationId xmlns:p14="http://schemas.microsoft.com/office/powerpoint/2010/main" val="841610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298652"/>
          </a:xfrm>
          <a:prstGeom prst="rect">
            <a:avLst/>
          </a:prstGeom>
        </p:spPr>
      </p:pic>
      <p:sp>
        <p:nvSpPr>
          <p:cNvPr id="3" name="TextBox 2"/>
          <p:cNvSpPr txBox="1"/>
          <p:nvPr/>
        </p:nvSpPr>
        <p:spPr>
          <a:xfrm>
            <a:off x="76200" y="152400"/>
            <a:ext cx="8839200" cy="461665"/>
          </a:xfrm>
          <a:prstGeom prst="rect">
            <a:avLst/>
          </a:prstGeom>
          <a:noFill/>
        </p:spPr>
        <p:txBody>
          <a:bodyPr wrap="square" rtlCol="0">
            <a:spAutoFit/>
          </a:bodyPr>
          <a:lstStyle/>
          <a:p>
            <a:pPr algn="ctr"/>
            <a:r>
              <a:rPr lang="en-US" sz="2400" dirty="0" smtClean="0">
                <a:latin typeface="Bookman Old Style" panose="02050604050505020204" pitchFamily="18" charset="0"/>
              </a:rPr>
              <a:t>Erie, Pennsylvania Bayfront and East Canal Basin</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639104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707886"/>
          </a:xfrm>
          <a:prstGeom prst="rect">
            <a:avLst/>
          </a:prstGeom>
          <a:noFill/>
        </p:spPr>
        <p:txBody>
          <a:bodyPr wrap="square" rtlCol="0">
            <a:spAutoFit/>
          </a:bodyPr>
          <a:lstStyle/>
          <a:p>
            <a:pPr algn="ctr"/>
            <a:r>
              <a:rPr lang="en-US" sz="4000" i="1" dirty="0" smtClean="0">
                <a:latin typeface="Bookman Old Style" panose="02050604050505020204" pitchFamily="18" charset="0"/>
                <a:cs typeface="Times New Roman" panose="02020603050405020304" pitchFamily="18" charset="0"/>
              </a:rPr>
              <a:t>NOT </a:t>
            </a:r>
            <a:r>
              <a:rPr lang="en-US" sz="4000" dirty="0" smtClean="0">
                <a:latin typeface="Bookman Old Style" panose="02050604050505020204" pitchFamily="18" charset="0"/>
                <a:cs typeface="Times New Roman" panose="02020603050405020304" pitchFamily="18" charset="0"/>
              </a:rPr>
              <a:t>All School and No Play</a:t>
            </a:r>
            <a:endParaRPr lang="en-US" sz="4000" i="1" dirty="0">
              <a:latin typeface="Bookman Old Style" panose="020506040505050202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509" y="3400500"/>
            <a:ext cx="3394031" cy="25455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9540" y="1600200"/>
            <a:ext cx="2209800" cy="2946400"/>
          </a:xfrm>
          <a:prstGeom prst="rect">
            <a:avLst/>
          </a:prstGeom>
        </p:spPr>
      </p:pic>
      <p:sp>
        <p:nvSpPr>
          <p:cNvPr id="5" name="TextBox 4"/>
          <p:cNvSpPr txBox="1"/>
          <p:nvPr/>
        </p:nvSpPr>
        <p:spPr>
          <a:xfrm>
            <a:off x="632630" y="695336"/>
            <a:ext cx="7878740" cy="707886"/>
          </a:xfrm>
          <a:prstGeom prst="rect">
            <a:avLst/>
          </a:prstGeom>
          <a:noFill/>
        </p:spPr>
        <p:txBody>
          <a:bodyPr wrap="square" rtlCol="0">
            <a:spAutoFit/>
          </a:bodyPr>
          <a:lstStyle/>
          <a:p>
            <a:pPr algn="ctr"/>
            <a:r>
              <a:rPr lang="en-US" sz="2000" dirty="0" smtClean="0">
                <a:latin typeface="Bookman Old Style" panose="02050604050505020204" pitchFamily="18" charset="0"/>
                <a:cs typeface="Times New Roman" panose="02020603050405020304" pitchFamily="18" charset="0"/>
              </a:rPr>
              <a:t>WILL OFFER PUBLIC DAY SAILS ON WEEKENDS AND SUMMER EVENINGS</a:t>
            </a:r>
            <a:endParaRPr lang="en-US" sz="2000" dirty="0">
              <a:latin typeface="Bookman Old Style" panose="02050604050505020204" pitchFamily="18" charset="0"/>
              <a:cs typeface="Times New Roman" panose="02020603050405020304" pitchFamily="18" charset="0"/>
            </a:endParaRPr>
          </a:p>
        </p:txBody>
      </p:sp>
      <p:sp>
        <p:nvSpPr>
          <p:cNvPr id="6" name="TextBox 5"/>
          <p:cNvSpPr txBox="1"/>
          <p:nvPr/>
        </p:nvSpPr>
        <p:spPr>
          <a:xfrm>
            <a:off x="4267200" y="1600200"/>
            <a:ext cx="4438650" cy="1908215"/>
          </a:xfrm>
          <a:prstGeom prst="rect">
            <a:avLst/>
          </a:prstGeom>
          <a:noFill/>
        </p:spPr>
        <p:txBody>
          <a:bodyPr wrap="square" rtlCol="0">
            <a:spAutoFit/>
          </a:bodyPr>
          <a:lstStyle/>
          <a:p>
            <a:r>
              <a:rPr lang="en-US" sz="2800" dirty="0" smtClean="0">
                <a:latin typeface="Bookman Old Style" panose="02050604050505020204" pitchFamily="18" charset="0"/>
                <a:cs typeface="Times New Roman" panose="02020603050405020304" pitchFamily="18" charset="0"/>
              </a:rPr>
              <a:t>AVAILABLE FOR:</a:t>
            </a:r>
          </a:p>
          <a:p>
            <a:pPr marL="1200150" lvl="2" indent="-285750">
              <a:buFont typeface="Arial" panose="020B0604020202020204" pitchFamily="34" charset="0"/>
              <a:buChar char="•"/>
            </a:pPr>
            <a:r>
              <a:rPr lang="en-US" sz="2400" dirty="0" smtClean="0">
                <a:latin typeface="Bookman Old Style" panose="02050604050505020204" pitchFamily="18" charset="0"/>
                <a:cs typeface="Times New Roman" panose="02020603050405020304" pitchFamily="18" charset="0"/>
              </a:rPr>
              <a:t>Private Charters</a:t>
            </a:r>
          </a:p>
          <a:p>
            <a:pPr marL="1257300" lvl="2" indent="-342900">
              <a:buFont typeface="Arial" panose="020B0604020202020204" pitchFamily="34" charset="0"/>
              <a:buChar char="•"/>
            </a:pPr>
            <a:r>
              <a:rPr lang="en-US" sz="2400" dirty="0" smtClean="0">
                <a:latin typeface="Bookman Old Style" panose="02050604050505020204" pitchFamily="18" charset="0"/>
                <a:cs typeface="Times New Roman" panose="02020603050405020304" pitchFamily="18" charset="0"/>
              </a:rPr>
              <a:t>Corporate Sails</a:t>
            </a:r>
          </a:p>
          <a:p>
            <a:pPr marL="1257300" lvl="2" indent="-342900">
              <a:buFont typeface="Arial" panose="020B0604020202020204" pitchFamily="34" charset="0"/>
              <a:buChar char="•"/>
            </a:pPr>
            <a:r>
              <a:rPr lang="en-US" sz="2400" dirty="0" smtClean="0">
                <a:latin typeface="Bookman Old Style" panose="02050604050505020204" pitchFamily="18" charset="0"/>
                <a:cs typeface="Times New Roman" panose="02020603050405020304" pitchFamily="18" charset="0"/>
              </a:rPr>
              <a:t>Dockside Events</a:t>
            </a:r>
          </a:p>
          <a:p>
            <a:pPr marL="285750" indent="-285750">
              <a:buFont typeface="Arial" panose="020B0604020202020204" pitchFamily="34" charset="0"/>
              <a:buChar char="•"/>
            </a:pPr>
            <a:endParaRPr lang="en-US" dirty="0" smtClean="0">
              <a:latin typeface="Bookman Old Style" panose="02050604050505020204" pitchFamily="18" charset="0"/>
            </a:endParaRPr>
          </a:p>
        </p:txBody>
      </p:sp>
      <p:sp>
        <p:nvSpPr>
          <p:cNvPr id="7" name="TextBox 6"/>
          <p:cNvSpPr txBox="1"/>
          <p:nvPr/>
        </p:nvSpPr>
        <p:spPr>
          <a:xfrm>
            <a:off x="784479" y="4745694"/>
            <a:ext cx="3482721" cy="1446550"/>
          </a:xfrm>
          <a:prstGeom prst="rect">
            <a:avLst/>
          </a:prstGeom>
          <a:noFill/>
        </p:spPr>
        <p:txBody>
          <a:bodyPr wrap="square" rtlCol="0">
            <a:spAutoFit/>
          </a:bodyPr>
          <a:lstStyle/>
          <a:p>
            <a:r>
              <a:rPr lang="en-US" sz="2200" dirty="0" smtClean="0">
                <a:latin typeface="Bookman Old Style" panose="02050604050505020204" pitchFamily="18" charset="0"/>
                <a:cs typeface="Times New Roman" panose="02020603050405020304" pitchFamily="18" charset="0"/>
              </a:rPr>
              <a:t>All programs – student and public – highlight history and resources of Presque Isle Bay</a:t>
            </a:r>
            <a:endParaRPr lang="en-US" sz="2200" dirty="0">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2649615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man Old Style" panose="02050604050505020204" pitchFamily="18" charset="0"/>
              </a:rPr>
              <a:t>Helping Float </a:t>
            </a:r>
            <a:r>
              <a:rPr lang="en-US" i="1" dirty="0" smtClean="0">
                <a:latin typeface="Bookman Old Style" panose="02050604050505020204" pitchFamily="18" charset="0"/>
              </a:rPr>
              <a:t>Porcupine</a:t>
            </a:r>
            <a:endParaRPr lang="en-US" i="1" dirty="0">
              <a:latin typeface="Bookman Old Style" panose="02050604050505020204" pitchFamily="18" charset="0"/>
            </a:endParaRPr>
          </a:p>
        </p:txBody>
      </p:sp>
      <p:sp>
        <p:nvSpPr>
          <p:cNvPr id="3" name="Content Placeholder 2"/>
          <p:cNvSpPr>
            <a:spLocks noGrp="1"/>
          </p:cNvSpPr>
          <p:nvPr>
            <p:ph idx="1"/>
          </p:nvPr>
        </p:nvSpPr>
        <p:spPr>
          <a:xfrm>
            <a:off x="457200" y="1371600"/>
            <a:ext cx="8229600" cy="2133600"/>
          </a:xfrm>
        </p:spPr>
        <p:txBody>
          <a:bodyPr>
            <a:normAutofit fontScale="92500" lnSpcReduction="20000"/>
          </a:bodyPr>
          <a:lstStyle/>
          <a:p>
            <a:pPr marL="0" indent="0" algn="ctr">
              <a:buNone/>
            </a:pPr>
            <a:r>
              <a:rPr lang="en-US" sz="2400" dirty="0" smtClean="0">
                <a:latin typeface="Bookman Old Style" panose="02050604050505020204" pitchFamily="18" charset="0"/>
              </a:rPr>
              <a:t>Fundraising Goal  :  $200,000</a:t>
            </a:r>
            <a:endParaRPr lang="en-US" sz="2000" dirty="0" smtClean="0">
              <a:latin typeface="Bookman Old Style" panose="02050604050505020204" pitchFamily="18" charset="0"/>
            </a:endParaRPr>
          </a:p>
          <a:p>
            <a:pPr marL="0" indent="0" algn="ctr">
              <a:buNone/>
            </a:pPr>
            <a:r>
              <a:rPr lang="en-US" sz="2400" dirty="0" smtClean="0">
                <a:latin typeface="Bookman Old Style" panose="02050604050505020204" pitchFamily="18" charset="0"/>
              </a:rPr>
              <a:t>Current Donations/Pledges  :  $</a:t>
            </a:r>
            <a:r>
              <a:rPr lang="en-US" sz="2400" dirty="0" smtClean="0">
                <a:latin typeface="Bookman Old Style" panose="02050604050505020204" pitchFamily="18" charset="0"/>
              </a:rPr>
              <a:t>78,000</a:t>
            </a:r>
            <a:endParaRPr lang="en-US" sz="2400" dirty="0" smtClean="0">
              <a:latin typeface="Bookman Old Style" panose="02050604050505020204" pitchFamily="18" charset="0"/>
            </a:endParaRPr>
          </a:p>
          <a:p>
            <a:pPr marL="0" indent="0" algn="ctr">
              <a:buNone/>
            </a:pPr>
            <a:endParaRPr lang="en-US" sz="1300" dirty="0" smtClean="0">
              <a:latin typeface="Bookman Old Style" panose="02050604050505020204" pitchFamily="18" charset="0"/>
            </a:endParaRPr>
          </a:p>
          <a:p>
            <a:pPr marL="457200" lvl="1" indent="0" algn="ctr">
              <a:buNone/>
            </a:pPr>
            <a:r>
              <a:rPr lang="en-US" sz="2100" dirty="0" smtClean="0">
                <a:latin typeface="Bookman Old Style" panose="02050604050505020204" pitchFamily="18" charset="0"/>
              </a:rPr>
              <a:t>Erie Insurance $25,000</a:t>
            </a:r>
          </a:p>
          <a:p>
            <a:pPr marL="457200" lvl="1" indent="0" algn="ctr">
              <a:buNone/>
            </a:pPr>
            <a:r>
              <a:rPr lang="en-US" sz="2100" dirty="0" smtClean="0">
                <a:latin typeface="Bookman Old Style" panose="02050604050505020204" pitchFamily="18" charset="0"/>
              </a:rPr>
              <a:t>UAW $5,000</a:t>
            </a:r>
          </a:p>
          <a:p>
            <a:pPr marL="457200" lvl="1" indent="0" algn="ctr">
              <a:buNone/>
            </a:pPr>
            <a:r>
              <a:rPr lang="en-US" sz="2100" dirty="0" smtClean="0">
                <a:latin typeface="Bookman Old Style" panose="02050604050505020204" pitchFamily="18" charset="0"/>
              </a:rPr>
              <a:t>GE Matching Funds $2,630</a:t>
            </a:r>
            <a:r>
              <a:rPr lang="en-US" sz="2100" dirty="0"/>
              <a:t> </a:t>
            </a:r>
            <a:endParaRPr lang="en-US" sz="2100" dirty="0" smtClean="0"/>
          </a:p>
          <a:p>
            <a:pPr marL="457200" lvl="1" indent="0" algn="ctr">
              <a:buNone/>
            </a:pPr>
            <a:r>
              <a:rPr lang="en-US" sz="2100" dirty="0" smtClean="0">
                <a:latin typeface="Bookman Old Style" panose="02050604050505020204" pitchFamily="18" charset="0"/>
              </a:rPr>
              <a:t>S.O.N.S</a:t>
            </a:r>
            <a:r>
              <a:rPr lang="en-US" sz="2100" dirty="0">
                <a:latin typeface="Bookman Old Style" panose="02050604050505020204" pitchFamily="18" charset="0"/>
              </a:rPr>
              <a:t>. of Lake </a:t>
            </a:r>
            <a:r>
              <a:rPr lang="en-US" sz="2100" dirty="0" smtClean="0">
                <a:latin typeface="Bookman Old Style" panose="02050604050505020204" pitchFamily="18" charset="0"/>
              </a:rPr>
              <a:t>Erie</a:t>
            </a:r>
            <a:r>
              <a:rPr lang="en-US" sz="2100" dirty="0">
                <a:latin typeface="Bookman Old Style" panose="02050604050505020204" pitchFamily="18" charset="0"/>
              </a:rPr>
              <a:t> </a:t>
            </a:r>
            <a:r>
              <a:rPr lang="en-US" sz="2100" dirty="0" smtClean="0">
                <a:latin typeface="Bookman Old Style" panose="02050604050505020204" pitchFamily="18" charset="0"/>
              </a:rPr>
              <a:t>$1,000</a:t>
            </a:r>
          </a:p>
          <a:p>
            <a:pPr marL="457200" lvl="1" indent="0" algn="ctr">
              <a:buNone/>
            </a:pPr>
            <a:endParaRPr lang="en-US" sz="2000" dirty="0" smtClean="0">
              <a:latin typeface="Bookman Old Style" panose="02050604050505020204" pitchFamily="18" charset="0"/>
            </a:endParaRPr>
          </a:p>
          <a:p>
            <a:pPr lvl="1"/>
            <a:endParaRPr lang="en-US" sz="2000" dirty="0" smtClean="0"/>
          </a:p>
          <a:p>
            <a:endParaRPr lang="en-US" dirty="0"/>
          </a:p>
        </p:txBody>
      </p:sp>
      <p:sp>
        <p:nvSpPr>
          <p:cNvPr id="4" name="TextBox 3"/>
          <p:cNvSpPr txBox="1"/>
          <p:nvPr/>
        </p:nvSpPr>
        <p:spPr>
          <a:xfrm>
            <a:off x="457200" y="3733800"/>
            <a:ext cx="8229600" cy="1569660"/>
          </a:xfrm>
          <a:prstGeom prst="rect">
            <a:avLst/>
          </a:prstGeom>
          <a:noFill/>
        </p:spPr>
        <p:txBody>
          <a:bodyPr wrap="square" rtlCol="0">
            <a:spAutoFit/>
          </a:bodyPr>
          <a:lstStyle/>
          <a:p>
            <a:pPr algn="ctr"/>
            <a:r>
              <a:rPr lang="en-US" sz="1600" dirty="0" smtClean="0"/>
              <a:t>Dave Bierig, Bob Arlet, Bill Casey, Sreela Sasi, Jeff Beich, Mark Schreckengost, Howard and Mary Lincoln, Herald Green, Emily Kuhn, Randolph and Cherie Lachowski, Jamie Trost and Kathleen Moore, Stan Schuyler, Harry Bierig, Terrance Cavanaugh, Bill Jackson, Builder’s Hardware, Everett and Susan Walker, Nick Scott, Jr., Jane Manross, Robert Gura, John Eric Lindholm, Ruth Ridley, Charles Ridley, James Hardesty, Bill Coleman, Michael Hill, Alex Nagle,   Rick Hersey, </a:t>
            </a:r>
          </a:p>
          <a:p>
            <a:pPr algn="ctr"/>
            <a:r>
              <a:rPr lang="en-US" sz="1600" dirty="0" smtClean="0"/>
              <a:t> Tim Sedney,  Janis Guthrie,  Gary Liebel, Pat Dean</a:t>
            </a:r>
            <a:endParaRPr lang="en-US" sz="1600" dirty="0"/>
          </a:p>
        </p:txBody>
      </p:sp>
      <p:sp>
        <p:nvSpPr>
          <p:cNvPr id="5" name="TextBox 4"/>
          <p:cNvSpPr txBox="1"/>
          <p:nvPr/>
        </p:nvSpPr>
        <p:spPr>
          <a:xfrm>
            <a:off x="533400" y="5740339"/>
            <a:ext cx="8077200" cy="584775"/>
          </a:xfrm>
          <a:prstGeom prst="rect">
            <a:avLst/>
          </a:prstGeom>
          <a:noFill/>
        </p:spPr>
        <p:txBody>
          <a:bodyPr wrap="square" rtlCol="0">
            <a:spAutoFit/>
          </a:bodyPr>
          <a:lstStyle/>
          <a:p>
            <a:pPr algn="ctr"/>
            <a:r>
              <a:rPr lang="en-US" sz="3200" dirty="0" smtClean="0">
                <a:latin typeface="Bookman Old Style" panose="02050604050505020204" pitchFamily="18" charset="0"/>
              </a:rPr>
              <a:t>We Are Asking You to Join Them</a:t>
            </a:r>
            <a:endParaRPr lang="en-US" sz="3200" dirty="0">
              <a:latin typeface="Bookman Old Style" panose="02050604050505020204" pitchFamily="18" charset="0"/>
            </a:endParaRPr>
          </a:p>
        </p:txBody>
      </p:sp>
    </p:spTree>
    <p:extLst>
      <p:ext uri="{BB962C8B-B14F-4D97-AF65-F5344CB8AC3E}">
        <p14:creationId xmlns:p14="http://schemas.microsoft.com/office/powerpoint/2010/main" val="2866444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482600"/>
            <a:ext cx="8991600" cy="5994400"/>
          </a:xfrm>
          <a:prstGeom prst="rect">
            <a:avLst/>
          </a:prstGeom>
        </p:spPr>
      </p:pic>
    </p:spTree>
    <p:extLst>
      <p:ext uri="{BB962C8B-B14F-4D97-AF65-F5344CB8AC3E}">
        <p14:creationId xmlns:p14="http://schemas.microsoft.com/office/powerpoint/2010/main" val="1344146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1990859"/>
            <a:ext cx="8684157" cy="4724400"/>
          </a:xfrm>
          <a:prstGeom prst="rect">
            <a:avLst/>
          </a:prstGeom>
        </p:spPr>
      </p:pic>
      <p:sp>
        <p:nvSpPr>
          <p:cNvPr id="4" name="Rectangle 3"/>
          <p:cNvSpPr/>
          <p:nvPr/>
        </p:nvSpPr>
        <p:spPr>
          <a:xfrm>
            <a:off x="304799" y="228600"/>
            <a:ext cx="8684157" cy="1569660"/>
          </a:xfrm>
          <a:prstGeom prst="rect">
            <a:avLst/>
          </a:prstGeom>
        </p:spPr>
        <p:txBody>
          <a:bodyPr wrap="square">
            <a:spAutoFit/>
          </a:bodyPr>
          <a:lstStyle/>
          <a:p>
            <a:pPr algn="ctr"/>
            <a:r>
              <a:rPr lang="en-US" dirty="0" smtClean="0">
                <a:latin typeface="Bookman Old Style" panose="02050604050505020204" pitchFamily="18" charset="0"/>
              </a:rPr>
              <a:t> </a:t>
            </a:r>
            <a:r>
              <a:rPr lang="en-US" sz="2400" dirty="0">
                <a:latin typeface="Bookman Old Style" panose="02050604050505020204" pitchFamily="18" charset="0"/>
              </a:rPr>
              <a:t>BMC’s mission is</a:t>
            </a:r>
            <a:r>
              <a:rPr lang="en-US" sz="2400" b="1" dirty="0">
                <a:latin typeface="Bookman Old Style" panose="02050604050505020204" pitchFamily="18" charset="0"/>
              </a:rPr>
              <a:t>: </a:t>
            </a:r>
            <a:r>
              <a:rPr lang="en-US" sz="2400" b="1" i="1" dirty="0">
                <a:latin typeface="Bookman Old Style" panose="02050604050505020204" pitchFamily="18" charset="0"/>
              </a:rPr>
              <a:t>To design and implement hands-on, maritime themed, educational, vocational and recreational activities for the community in a universally accessible waterfront facility</a:t>
            </a:r>
            <a:r>
              <a:rPr lang="en-US" sz="2400" b="1" dirty="0">
                <a:latin typeface="Bookman Old Style" panose="02050604050505020204" pitchFamily="18" charset="0"/>
              </a:rPr>
              <a:t>.</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6280134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96" y="829892"/>
            <a:ext cx="8683104" cy="5820106"/>
          </a:xfrm>
          <a:prstGeom prst="rect">
            <a:avLst/>
          </a:prstGeom>
        </p:spPr>
      </p:pic>
      <p:sp>
        <p:nvSpPr>
          <p:cNvPr id="4" name="TextBox 3"/>
          <p:cNvSpPr txBox="1"/>
          <p:nvPr/>
        </p:nvSpPr>
        <p:spPr>
          <a:xfrm>
            <a:off x="232296" y="152400"/>
            <a:ext cx="8526294" cy="553998"/>
          </a:xfrm>
          <a:prstGeom prst="rect">
            <a:avLst/>
          </a:prstGeom>
          <a:noFill/>
        </p:spPr>
        <p:txBody>
          <a:bodyPr wrap="square" rtlCol="0">
            <a:spAutoFit/>
          </a:bodyPr>
          <a:lstStyle/>
          <a:p>
            <a:pPr algn="ctr"/>
            <a:r>
              <a:rPr lang="en-US" sz="3000" dirty="0" smtClean="0">
                <a:latin typeface="Bookman Old Style" panose="02050604050505020204" pitchFamily="18" charset="0"/>
                <a:cs typeface="Times New Roman" panose="02020603050405020304" pitchFamily="18" charset="0"/>
              </a:rPr>
              <a:t>ERIE BOAT SAILING IN EAST CANAL BASIN</a:t>
            </a:r>
            <a:endParaRPr lang="en-US" sz="3000" dirty="0">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1862444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6751079"/>
          </a:xfrm>
          <a:prstGeom prst="rect">
            <a:avLst/>
          </a:prstGeom>
        </p:spPr>
        <p:txBody>
          <a:bodyPr wrap="square">
            <a:spAutoFit/>
          </a:bodyPr>
          <a:lstStyle/>
          <a:p>
            <a:pPr algn="ctr">
              <a:spcAft>
                <a:spcPts val="1000"/>
              </a:spcAft>
            </a:pPr>
            <a:r>
              <a:rPr lang="en-US" sz="2400" b="1" dirty="0" smtClean="0">
                <a:effectLst/>
                <a:latin typeface="Bookman Old Style" panose="02050604050505020204" pitchFamily="18" charset="0"/>
                <a:ea typeface="Calibri"/>
                <a:cs typeface="Times New Roman"/>
              </a:rPr>
              <a:t>BMC’s PRIMARY PROGRAMS</a:t>
            </a:r>
          </a:p>
          <a:p>
            <a:pPr algn="ctr">
              <a:spcAft>
                <a:spcPts val="1000"/>
              </a:spcAft>
            </a:pPr>
            <a:endParaRPr lang="en-US" sz="700" b="1" dirty="0" smtClean="0">
              <a:effectLst/>
              <a:latin typeface="Bookman Old Style" panose="02050604050505020204" pitchFamily="18" charset="0"/>
              <a:ea typeface="Calibri"/>
              <a:cs typeface="Times New Roman"/>
            </a:endParaRPr>
          </a:p>
          <a:p>
            <a:pPr>
              <a:spcAft>
                <a:spcPts val="1000"/>
              </a:spcAft>
            </a:pPr>
            <a:r>
              <a:rPr lang="en-US" sz="2000" b="1" dirty="0" smtClean="0">
                <a:effectLst/>
                <a:latin typeface="Bookman Old Style" panose="02050604050505020204" pitchFamily="18" charset="0"/>
                <a:ea typeface="Calibri"/>
                <a:cs typeface="Times New Roman"/>
              </a:rPr>
              <a:t>→ Bayfront Alternative Education Program (BAEP) </a:t>
            </a:r>
            <a:endParaRPr lang="en-US" sz="2000" b="1" dirty="0">
              <a:latin typeface="Bookman Old Style" panose="02050604050505020204" pitchFamily="18" charset="0"/>
              <a:ea typeface="Calibri"/>
              <a:cs typeface="Times New Roman"/>
            </a:endParaRPr>
          </a:p>
          <a:p>
            <a:pPr>
              <a:spcAft>
                <a:spcPts val="1000"/>
              </a:spcAft>
            </a:pPr>
            <a:r>
              <a:rPr lang="en-US" dirty="0" smtClean="0">
                <a:effectLst/>
                <a:latin typeface="Bookman Old Style" panose="02050604050505020204" pitchFamily="18" charset="0"/>
                <a:ea typeface="Calibri"/>
                <a:cs typeface="Times New Roman"/>
              </a:rPr>
              <a:t>	</a:t>
            </a:r>
            <a:r>
              <a:rPr lang="en-US" sz="1600" dirty="0" smtClean="0">
                <a:effectLst/>
                <a:latin typeface="Bookman Old Style" panose="02050604050505020204" pitchFamily="18" charset="0"/>
                <a:ea typeface="Calibri"/>
                <a:cs typeface="Times New Roman"/>
              </a:rPr>
              <a:t>Partnership: Bayfront Maritime Center</a:t>
            </a:r>
            <a:r>
              <a:rPr lang="en-US" sz="1600" dirty="0">
                <a:latin typeface="Bookman Old Style" panose="02050604050505020204" pitchFamily="18" charset="0"/>
                <a:ea typeface="Calibri"/>
                <a:cs typeface="Times New Roman"/>
              </a:rPr>
              <a:t> </a:t>
            </a:r>
            <a:r>
              <a:rPr lang="en-US" sz="1600" dirty="0" smtClean="0">
                <a:latin typeface="Bookman Old Style" panose="02050604050505020204" pitchFamily="18" charset="0"/>
                <a:ea typeface="Calibri"/>
                <a:cs typeface="Times New Roman"/>
              </a:rPr>
              <a:t>&amp;</a:t>
            </a:r>
            <a:r>
              <a:rPr lang="en-US" sz="1600" dirty="0" smtClean="0">
                <a:effectLst/>
                <a:latin typeface="Bookman Old Style" panose="02050604050505020204" pitchFamily="18" charset="0"/>
                <a:ea typeface="Calibri"/>
                <a:cs typeface="Times New Roman"/>
              </a:rPr>
              <a:t> Sarah A. Reed Children’s Center </a:t>
            </a:r>
          </a:p>
          <a:p>
            <a:pPr>
              <a:spcAft>
                <a:spcPts val="1000"/>
              </a:spcAft>
            </a:pPr>
            <a:r>
              <a:rPr lang="en-US" sz="1600" dirty="0">
                <a:latin typeface="Bookman Old Style" panose="02050604050505020204" pitchFamily="18" charset="0"/>
                <a:ea typeface="Calibri"/>
                <a:cs typeface="Times New Roman"/>
              </a:rPr>
              <a:t>	</a:t>
            </a:r>
            <a:r>
              <a:rPr lang="en-US" sz="1600" dirty="0" smtClean="0">
                <a:effectLst/>
                <a:latin typeface="Bookman Old Style" panose="02050604050505020204" pitchFamily="18" charset="0"/>
                <a:ea typeface="Calibri"/>
                <a:cs typeface="Times New Roman"/>
              </a:rPr>
              <a:t>Erie School District </a:t>
            </a:r>
            <a:endParaRPr lang="en-US" sz="1600" dirty="0">
              <a:latin typeface="Bookman Old Style" panose="02050604050505020204" pitchFamily="18" charset="0"/>
              <a:ea typeface="Calibri"/>
              <a:cs typeface="Times New Roman"/>
            </a:endParaRPr>
          </a:p>
          <a:p>
            <a:pPr>
              <a:spcAft>
                <a:spcPts val="1000"/>
              </a:spcAft>
            </a:pPr>
            <a:r>
              <a:rPr lang="en-US" sz="1600" dirty="0" smtClean="0">
                <a:effectLst/>
                <a:latin typeface="Bookman Old Style" panose="02050604050505020204" pitchFamily="18" charset="0"/>
                <a:ea typeface="Calibri"/>
                <a:cs typeface="Times New Roman"/>
              </a:rPr>
              <a:t>	Provides effective and therapeutic learning opportunities </a:t>
            </a:r>
          </a:p>
          <a:p>
            <a:pPr>
              <a:spcAft>
                <a:spcPts val="1000"/>
              </a:spcAft>
            </a:pPr>
            <a:r>
              <a:rPr lang="en-US" sz="2000" b="1" dirty="0" smtClean="0">
                <a:effectLst/>
                <a:latin typeface="Bookman Old Style" panose="02050604050505020204" pitchFamily="18" charset="0"/>
                <a:ea typeface="Calibri"/>
                <a:cs typeface="Times New Roman"/>
              </a:rPr>
              <a:t>→ EASE, the Erie Adaptive Sailing Experience </a:t>
            </a:r>
            <a:r>
              <a:rPr lang="en-US" sz="2000" dirty="0" smtClean="0">
                <a:effectLst/>
                <a:latin typeface="Bookman Old Style" panose="02050604050505020204" pitchFamily="18" charset="0"/>
                <a:ea typeface="Calibri"/>
                <a:cs typeface="Times New Roman"/>
              </a:rPr>
              <a:t> </a:t>
            </a:r>
          </a:p>
          <a:p>
            <a:pPr>
              <a:spcAft>
                <a:spcPts val="1000"/>
              </a:spcAft>
            </a:pPr>
            <a:r>
              <a:rPr lang="en-US" dirty="0">
                <a:latin typeface="Bookman Old Style" panose="02050604050505020204" pitchFamily="18" charset="0"/>
                <a:ea typeface="Calibri"/>
                <a:cs typeface="Times New Roman"/>
              </a:rPr>
              <a:t>	</a:t>
            </a:r>
            <a:r>
              <a:rPr lang="en-US" sz="1600" dirty="0">
                <a:latin typeface="Bookman Old Style" panose="02050604050505020204" pitchFamily="18" charset="0"/>
                <a:ea typeface="Calibri"/>
                <a:cs typeface="Times New Roman"/>
              </a:rPr>
              <a:t>F</a:t>
            </a:r>
            <a:r>
              <a:rPr lang="en-US" sz="1600" dirty="0" smtClean="0">
                <a:effectLst/>
                <a:latin typeface="Bookman Old Style" panose="02050604050505020204" pitchFamily="18" charset="0"/>
                <a:ea typeface="Calibri"/>
                <a:cs typeface="Times New Roman"/>
              </a:rPr>
              <a:t>irst &amp; only adaptive sailing program in Pennsylvania</a:t>
            </a:r>
          </a:p>
          <a:p>
            <a:pPr>
              <a:spcAft>
                <a:spcPts val="1000"/>
              </a:spcAft>
            </a:pPr>
            <a:r>
              <a:rPr lang="en-US" sz="2000" b="1" dirty="0" smtClean="0">
                <a:latin typeface="Bookman Old Style" panose="02050604050505020204" pitchFamily="18" charset="0"/>
                <a:ea typeface="Calibri"/>
                <a:cs typeface="Times New Roman"/>
              </a:rPr>
              <a:t>→ Veterans </a:t>
            </a:r>
            <a:r>
              <a:rPr lang="en-US" sz="2000" b="1" dirty="0">
                <a:latin typeface="Bookman Old Style" panose="02050604050505020204" pitchFamily="18" charset="0"/>
                <a:ea typeface="Calibri"/>
                <a:cs typeface="Times New Roman"/>
              </a:rPr>
              <a:t>At EASE </a:t>
            </a:r>
            <a:endParaRPr lang="en-US" sz="2000" dirty="0" smtClean="0">
              <a:latin typeface="Bookman Old Style" panose="02050604050505020204" pitchFamily="18" charset="0"/>
              <a:ea typeface="Calibri"/>
              <a:cs typeface="Times New Roman"/>
            </a:endParaRPr>
          </a:p>
          <a:p>
            <a:pPr>
              <a:spcAft>
                <a:spcPts val="1000"/>
              </a:spcAft>
            </a:pPr>
            <a:r>
              <a:rPr lang="en-US" dirty="0">
                <a:latin typeface="Bookman Old Style" panose="02050604050505020204" pitchFamily="18" charset="0"/>
                <a:ea typeface="Calibri"/>
                <a:cs typeface="Times New Roman"/>
              </a:rPr>
              <a:t>	</a:t>
            </a:r>
            <a:r>
              <a:rPr lang="en-US" sz="1600" dirty="0">
                <a:latin typeface="Bookman Old Style" panose="02050604050505020204" pitchFamily="18" charset="0"/>
                <a:ea typeface="Calibri"/>
                <a:cs typeface="Times New Roman"/>
              </a:rPr>
              <a:t>A</a:t>
            </a:r>
            <a:r>
              <a:rPr lang="en-US" sz="1600" dirty="0" smtClean="0">
                <a:latin typeface="Bookman Old Style" panose="02050604050505020204" pitchFamily="18" charset="0"/>
                <a:ea typeface="Calibri"/>
                <a:cs typeface="Times New Roman"/>
              </a:rPr>
              <a:t>ssist </a:t>
            </a:r>
            <a:r>
              <a:rPr lang="en-US" sz="1600" dirty="0">
                <a:latin typeface="Bookman Old Style" panose="02050604050505020204" pitchFamily="18" charset="0"/>
                <a:ea typeface="Calibri"/>
                <a:cs typeface="Times New Roman"/>
              </a:rPr>
              <a:t>veterans suffering from Post-Traumatic Stress Disorder (PTSD) </a:t>
            </a:r>
          </a:p>
          <a:p>
            <a:pPr>
              <a:spcAft>
                <a:spcPts val="1000"/>
              </a:spcAft>
            </a:pPr>
            <a:r>
              <a:rPr lang="en-US" sz="2000" b="1" dirty="0" smtClean="0">
                <a:effectLst/>
                <a:latin typeface="Bookman Old Style" panose="02050604050505020204" pitchFamily="18" charset="0"/>
                <a:ea typeface="Calibri"/>
                <a:cs typeface="Times New Roman"/>
              </a:rPr>
              <a:t>→ Project </a:t>
            </a:r>
            <a:r>
              <a:rPr lang="en-US" sz="2000" b="1" i="1" dirty="0" smtClean="0">
                <a:effectLst/>
                <a:latin typeface="Bookman Old Style" panose="02050604050505020204" pitchFamily="18" charset="0"/>
                <a:ea typeface="Calibri"/>
                <a:cs typeface="Times New Roman"/>
              </a:rPr>
              <a:t>SAIL</a:t>
            </a:r>
            <a:r>
              <a:rPr lang="en-US" sz="2000" dirty="0" smtClean="0">
                <a:effectLst/>
                <a:latin typeface="Bookman Old Style" panose="02050604050505020204" pitchFamily="18" charset="0"/>
                <a:ea typeface="Calibri"/>
                <a:cs typeface="Times New Roman"/>
              </a:rPr>
              <a:t> </a:t>
            </a:r>
            <a:endParaRPr lang="en-US" sz="1600" dirty="0" smtClean="0">
              <a:effectLst/>
              <a:latin typeface="Bookman Old Style" panose="02050604050505020204" pitchFamily="18" charset="0"/>
              <a:ea typeface="Calibri"/>
              <a:cs typeface="Times New Roman"/>
            </a:endParaRPr>
          </a:p>
          <a:p>
            <a:pPr>
              <a:spcAft>
                <a:spcPts val="1000"/>
              </a:spcAft>
            </a:pPr>
            <a:r>
              <a:rPr lang="en-US" sz="1600" dirty="0">
                <a:latin typeface="Bookman Old Style" panose="02050604050505020204" pitchFamily="18" charset="0"/>
                <a:ea typeface="Calibri"/>
                <a:cs typeface="Times New Roman"/>
              </a:rPr>
              <a:t>	P</a:t>
            </a:r>
            <a:r>
              <a:rPr lang="en-US" sz="1600" dirty="0" smtClean="0">
                <a:effectLst/>
                <a:latin typeface="Bookman Old Style" panose="02050604050505020204" pitchFamily="18" charset="0"/>
                <a:ea typeface="Calibri"/>
                <a:cs typeface="Times New Roman"/>
              </a:rPr>
              <a:t>ositive after-school activities for teens (job skills development)</a:t>
            </a:r>
            <a:endParaRPr lang="en-US" sz="1600" dirty="0">
              <a:latin typeface="Bookman Old Style" panose="02050604050505020204" pitchFamily="18" charset="0"/>
              <a:ea typeface="Calibri"/>
              <a:cs typeface="Times New Roman"/>
            </a:endParaRPr>
          </a:p>
          <a:p>
            <a:pPr>
              <a:spcAft>
                <a:spcPts val="1000"/>
              </a:spcAft>
            </a:pPr>
            <a:r>
              <a:rPr lang="en-US" sz="2000" b="1" dirty="0" smtClean="0">
                <a:effectLst/>
                <a:latin typeface="Bookman Old Style" panose="02050604050505020204" pitchFamily="18" charset="0"/>
                <a:ea typeface="Calibri"/>
                <a:cs typeface="Times New Roman"/>
              </a:rPr>
              <a:t>→</a:t>
            </a:r>
            <a:r>
              <a:rPr lang="en-US" dirty="0">
                <a:latin typeface="Bookman Old Style" panose="02050604050505020204" pitchFamily="18" charset="0"/>
                <a:ea typeface="Calibri"/>
                <a:cs typeface="Times New Roman"/>
              </a:rPr>
              <a:t> </a:t>
            </a:r>
            <a:r>
              <a:rPr lang="en-US" sz="2000" b="1" dirty="0" smtClean="0">
                <a:effectLst/>
                <a:latin typeface="Bookman Old Style" panose="02050604050505020204" pitchFamily="18" charset="0"/>
                <a:ea typeface="Calibri"/>
                <a:cs typeface="Times New Roman"/>
              </a:rPr>
              <a:t>Community Rowing Program </a:t>
            </a:r>
            <a:r>
              <a:rPr lang="en-US" sz="2000" dirty="0" smtClean="0">
                <a:effectLst/>
                <a:latin typeface="Bookman Old Style" panose="02050604050505020204" pitchFamily="18" charset="0"/>
                <a:ea typeface="Calibri"/>
                <a:cs typeface="Times New Roman"/>
              </a:rPr>
              <a:t>(launched 2013)</a:t>
            </a:r>
            <a:endParaRPr lang="en-US" sz="2000" dirty="0">
              <a:latin typeface="Bookman Old Style" panose="02050604050505020204" pitchFamily="18" charset="0"/>
              <a:ea typeface="Calibri"/>
              <a:cs typeface="Times New Roman"/>
            </a:endParaRPr>
          </a:p>
          <a:p>
            <a:pPr>
              <a:spcAft>
                <a:spcPts val="1000"/>
              </a:spcAft>
            </a:pPr>
            <a:r>
              <a:rPr lang="en-US" sz="2000" b="1" dirty="0" smtClean="0">
                <a:effectLst/>
                <a:latin typeface="Bookman Old Style" panose="02050604050505020204" pitchFamily="18" charset="0"/>
                <a:ea typeface="Calibri"/>
                <a:cs typeface="Times New Roman"/>
              </a:rPr>
              <a:t>→</a:t>
            </a:r>
            <a:r>
              <a:rPr lang="en-US" sz="2000" dirty="0">
                <a:latin typeface="Bookman Old Style" panose="02050604050505020204" pitchFamily="18" charset="0"/>
                <a:ea typeface="Calibri"/>
                <a:cs typeface="Times New Roman"/>
              </a:rPr>
              <a:t> </a:t>
            </a:r>
            <a:r>
              <a:rPr lang="en-US" sz="2000" b="1" dirty="0" smtClean="0">
                <a:effectLst/>
                <a:latin typeface="Bookman Old Style" panose="02050604050505020204" pitchFamily="18" charset="0"/>
                <a:ea typeface="Calibri"/>
                <a:cs typeface="Times New Roman"/>
              </a:rPr>
              <a:t>Bayfront Summer Program </a:t>
            </a:r>
            <a:r>
              <a:rPr lang="en-US" sz="2000" dirty="0" smtClean="0">
                <a:effectLst/>
                <a:latin typeface="Bookman Old Style" panose="02050604050505020204" pitchFamily="18" charset="0"/>
                <a:ea typeface="Calibri"/>
                <a:cs typeface="Times New Roman"/>
              </a:rPr>
              <a:t>(Award winning) </a:t>
            </a:r>
            <a:endParaRPr lang="en-US" sz="2000" dirty="0">
              <a:latin typeface="Bookman Old Style" panose="02050604050505020204" pitchFamily="18" charset="0"/>
              <a:ea typeface="Calibri"/>
              <a:cs typeface="Times New Roman"/>
            </a:endParaRPr>
          </a:p>
          <a:p>
            <a:pPr>
              <a:spcAft>
                <a:spcPts val="1000"/>
              </a:spcAft>
            </a:pPr>
            <a:r>
              <a:rPr lang="en-US" dirty="0" smtClean="0">
                <a:effectLst/>
                <a:latin typeface="Bookman Old Style" panose="02050604050505020204" pitchFamily="18" charset="0"/>
                <a:ea typeface="Calibri"/>
                <a:cs typeface="Times New Roman"/>
              </a:rPr>
              <a:t>	</a:t>
            </a:r>
            <a:r>
              <a:rPr lang="en-US" sz="1600" dirty="0" smtClean="0">
                <a:effectLst/>
                <a:latin typeface="Bookman Old Style" panose="02050604050505020204" pitchFamily="18" charset="0"/>
                <a:ea typeface="Calibri"/>
                <a:cs typeface="Times New Roman"/>
              </a:rPr>
              <a:t>Educational opportunities for the children of migrant workers, immigrants, refugees </a:t>
            </a:r>
            <a:endParaRPr lang="en-US" sz="1600" dirty="0">
              <a:latin typeface="Bookman Old Style" panose="02050604050505020204" pitchFamily="18" charset="0"/>
              <a:ea typeface="Calibri"/>
              <a:cs typeface="Times New Roman"/>
            </a:endParaRPr>
          </a:p>
          <a:p>
            <a:pPr algn="just">
              <a:lnSpc>
                <a:spcPct val="115000"/>
              </a:lnSpc>
              <a:spcAft>
                <a:spcPts val="1000"/>
              </a:spcAft>
            </a:pPr>
            <a:endParaRPr lang="en-US" dirty="0">
              <a:latin typeface="Bookman Old Style" panose="02050604050505020204" pitchFamily="18" charset="0"/>
              <a:ea typeface="Calibri"/>
              <a:cs typeface="Times New Roman"/>
            </a:endParaRPr>
          </a:p>
        </p:txBody>
      </p:sp>
    </p:spTree>
    <p:extLst>
      <p:ext uri="{BB962C8B-B14F-4D97-AF65-F5344CB8AC3E}">
        <p14:creationId xmlns:p14="http://schemas.microsoft.com/office/powerpoint/2010/main" val="126955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 y="-76200"/>
            <a:ext cx="3125905" cy="3429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062" y="-666182"/>
            <a:ext cx="3105150" cy="41402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167" y="-260082"/>
            <a:ext cx="3496376" cy="2622282"/>
          </a:xfrm>
          <a:prstGeom prst="rect">
            <a:avLst/>
          </a:prstGeom>
        </p:spPr>
      </p:pic>
      <p:sp>
        <p:nvSpPr>
          <p:cNvPr id="9" name="TextBox 8"/>
          <p:cNvSpPr txBox="1"/>
          <p:nvPr/>
        </p:nvSpPr>
        <p:spPr>
          <a:xfrm>
            <a:off x="35417" y="3168134"/>
            <a:ext cx="2743200" cy="523220"/>
          </a:xfrm>
          <a:prstGeom prst="rect">
            <a:avLst/>
          </a:prstGeom>
          <a:noFill/>
        </p:spPr>
        <p:txBody>
          <a:bodyPr wrap="square" rtlCol="0">
            <a:spAutoFit/>
          </a:bodyPr>
          <a:lstStyle/>
          <a:p>
            <a:pPr algn="ctr"/>
            <a:r>
              <a:rPr lang="en-US" sz="2800" dirty="0" smtClean="0">
                <a:latin typeface="Lucida Sans" panose="020B0602030504020204" pitchFamily="34" charset="0"/>
              </a:rPr>
              <a:t>17,000 KIDS</a:t>
            </a:r>
            <a:endParaRPr lang="en-US" sz="2800" dirty="0">
              <a:latin typeface="Lucida Sans" panose="020B0602030504020204" pitchFamily="34" charset="0"/>
            </a:endParaRPr>
          </a:p>
        </p:txBody>
      </p:sp>
      <p:sp>
        <p:nvSpPr>
          <p:cNvPr id="10" name="TextBox 9"/>
          <p:cNvSpPr txBox="1"/>
          <p:nvPr/>
        </p:nvSpPr>
        <p:spPr>
          <a:xfrm>
            <a:off x="3103366" y="3474018"/>
            <a:ext cx="3044149" cy="461665"/>
          </a:xfrm>
          <a:prstGeom prst="rect">
            <a:avLst/>
          </a:prstGeom>
          <a:noFill/>
        </p:spPr>
        <p:txBody>
          <a:bodyPr wrap="square" rtlCol="0">
            <a:spAutoFit/>
          </a:bodyPr>
          <a:lstStyle/>
          <a:p>
            <a:pPr algn="ctr"/>
            <a:r>
              <a:rPr lang="en-US" sz="2400" dirty="0" smtClean="0">
                <a:latin typeface="Lucida Sans" panose="020B0602030504020204" pitchFamily="34" charset="0"/>
              </a:rPr>
              <a:t>92 BOATS</a:t>
            </a:r>
            <a:endParaRPr lang="en-US" sz="2400" dirty="0">
              <a:latin typeface="Lucida Sans" panose="020B0602030504020204" pitchFamily="34" charset="0"/>
            </a:endParaRPr>
          </a:p>
        </p:txBody>
      </p:sp>
      <p:sp>
        <p:nvSpPr>
          <p:cNvPr id="14" name="Rectangle 13"/>
          <p:cNvSpPr/>
          <p:nvPr/>
        </p:nvSpPr>
        <p:spPr>
          <a:xfrm>
            <a:off x="5528490" y="115518"/>
            <a:ext cx="2225289" cy="461665"/>
          </a:xfrm>
          <a:prstGeom prst="rect">
            <a:avLst/>
          </a:prstGeom>
        </p:spPr>
        <p:txBody>
          <a:bodyPr wrap="none">
            <a:spAutoFit/>
          </a:bodyPr>
          <a:lstStyle/>
          <a:p>
            <a:r>
              <a:rPr lang="en-US" sz="2400" b="1" dirty="0" smtClean="0">
                <a:latin typeface="Lucida Sans" panose="020B0602030504020204" pitchFamily="34" charset="0"/>
              </a:rPr>
              <a:t>CONFIDENC</a:t>
            </a:r>
            <a:r>
              <a:rPr lang="en-US" sz="2400" dirty="0" smtClean="0">
                <a:latin typeface="Lucida Sans" panose="020B0602030504020204" pitchFamily="34" charset="0"/>
              </a:rPr>
              <a:t>E</a:t>
            </a:r>
            <a:endParaRPr lang="en-US" sz="2400" dirty="0">
              <a:latin typeface="Lucida Sans" panose="020B0602030504020204" pitchFamily="34" charset="0"/>
            </a:endParaRPr>
          </a:p>
        </p:txBody>
      </p:sp>
      <p:sp>
        <p:nvSpPr>
          <p:cNvPr id="15" name="Rectangle 14"/>
          <p:cNvSpPr/>
          <p:nvPr/>
        </p:nvSpPr>
        <p:spPr>
          <a:xfrm>
            <a:off x="5715000" y="1176635"/>
            <a:ext cx="2566728" cy="461665"/>
          </a:xfrm>
          <a:prstGeom prst="rect">
            <a:avLst/>
          </a:prstGeom>
        </p:spPr>
        <p:txBody>
          <a:bodyPr wrap="none">
            <a:spAutoFit/>
          </a:bodyPr>
          <a:lstStyle/>
          <a:p>
            <a:r>
              <a:rPr lang="en-US" sz="2400" b="1" dirty="0" smtClean="0">
                <a:latin typeface="Lucida Sans" panose="020B0602030504020204" pitchFamily="34" charset="0"/>
              </a:rPr>
              <a:t>PERSEVERENCE</a:t>
            </a:r>
            <a:endParaRPr lang="en-US" sz="2400" b="1" dirty="0">
              <a:latin typeface="Lucida Sans" panose="020B0602030504020204" pitchFamily="34" charset="0"/>
            </a:endParaRPr>
          </a:p>
        </p:txBody>
      </p:sp>
      <p:sp>
        <p:nvSpPr>
          <p:cNvPr id="16" name="Rectangle 15"/>
          <p:cNvSpPr/>
          <p:nvPr/>
        </p:nvSpPr>
        <p:spPr>
          <a:xfrm>
            <a:off x="69984" y="16310"/>
            <a:ext cx="1917513" cy="461665"/>
          </a:xfrm>
          <a:prstGeom prst="rect">
            <a:avLst/>
          </a:prstGeom>
        </p:spPr>
        <p:txBody>
          <a:bodyPr wrap="none">
            <a:spAutoFit/>
          </a:bodyPr>
          <a:lstStyle/>
          <a:p>
            <a:r>
              <a:rPr lang="en-US" sz="2400" dirty="0" smtClean="0">
                <a:solidFill>
                  <a:schemeClr val="bg1"/>
                </a:solidFill>
                <a:latin typeface="Lucida Sans" panose="020B0602030504020204" pitchFamily="34" charset="0"/>
              </a:rPr>
              <a:t>TEAMWORK</a:t>
            </a:r>
            <a:endParaRPr lang="en-US" sz="2400" dirty="0">
              <a:latin typeface="Lucida Sans" panose="020B0602030504020204" pitchFamily="34"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839" y="2156409"/>
            <a:ext cx="2086058" cy="4535596"/>
          </a:xfrm>
          <a:prstGeom prst="rect">
            <a:avLst/>
          </a:prstGeom>
        </p:spPr>
      </p:pic>
      <p:sp>
        <p:nvSpPr>
          <p:cNvPr id="18" name="TextBox 17"/>
          <p:cNvSpPr txBox="1"/>
          <p:nvPr/>
        </p:nvSpPr>
        <p:spPr>
          <a:xfrm>
            <a:off x="6756568" y="6027003"/>
            <a:ext cx="1752600" cy="830997"/>
          </a:xfrm>
          <a:prstGeom prst="rect">
            <a:avLst/>
          </a:prstGeom>
          <a:noFill/>
        </p:spPr>
        <p:txBody>
          <a:bodyPr wrap="square" rtlCol="0">
            <a:spAutoFit/>
          </a:bodyPr>
          <a:lstStyle/>
          <a:p>
            <a:pPr algn="ctr"/>
            <a:r>
              <a:rPr lang="en-US" sz="2400" dirty="0" smtClean="0">
                <a:latin typeface="Lucida Sans" panose="020B0602030504020204" pitchFamily="34" charset="0"/>
              </a:rPr>
              <a:t>MARITIME CAREERS</a:t>
            </a:r>
            <a:endParaRPr lang="en-US" sz="2400" dirty="0">
              <a:latin typeface="Lucida Sans" panose="020B0602030504020204" pitchFamily="34"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02" y="3599905"/>
            <a:ext cx="3236131" cy="2427098"/>
          </a:xfrm>
          <a:prstGeom prst="rect">
            <a:avLst/>
          </a:prstGeom>
        </p:spPr>
      </p:pic>
      <p:sp>
        <p:nvSpPr>
          <p:cNvPr id="20" name="TextBox 19"/>
          <p:cNvSpPr txBox="1"/>
          <p:nvPr/>
        </p:nvSpPr>
        <p:spPr>
          <a:xfrm flipH="1">
            <a:off x="192868" y="6011059"/>
            <a:ext cx="2680193" cy="830997"/>
          </a:xfrm>
          <a:prstGeom prst="rect">
            <a:avLst/>
          </a:prstGeom>
          <a:noFill/>
        </p:spPr>
        <p:txBody>
          <a:bodyPr wrap="square" rtlCol="0">
            <a:spAutoFit/>
          </a:bodyPr>
          <a:lstStyle/>
          <a:p>
            <a:r>
              <a:rPr lang="en-US" sz="2400" dirty="0" smtClean="0">
                <a:latin typeface="Lucida Sans" panose="020B0602030504020204" pitchFamily="34" charset="0"/>
              </a:rPr>
              <a:t>STEM-FOCUSED CURRICULUM</a:t>
            </a:r>
            <a:endParaRPr lang="en-US" sz="2400" dirty="0">
              <a:latin typeface="Lucida Sans" panose="020B0602030504020204" pitchFamily="34" charset="0"/>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3429744"/>
            <a:ext cx="3209396" cy="2574203"/>
          </a:xfrm>
          <a:prstGeom prst="rect">
            <a:avLst/>
          </a:prstGeom>
        </p:spPr>
      </p:pic>
      <p:sp>
        <p:nvSpPr>
          <p:cNvPr id="22" name="TextBox 21"/>
          <p:cNvSpPr txBox="1"/>
          <p:nvPr/>
        </p:nvSpPr>
        <p:spPr>
          <a:xfrm>
            <a:off x="3276600" y="5491676"/>
            <a:ext cx="3037787" cy="1200329"/>
          </a:xfrm>
          <a:prstGeom prst="rect">
            <a:avLst/>
          </a:prstGeom>
          <a:noFill/>
        </p:spPr>
        <p:txBody>
          <a:bodyPr wrap="square" rtlCol="0">
            <a:spAutoFit/>
          </a:bodyPr>
          <a:lstStyle/>
          <a:p>
            <a:pPr algn="ctr"/>
            <a:r>
              <a:rPr lang="en-US" sz="2400" dirty="0" smtClean="0">
                <a:latin typeface="Lucida Sans" panose="020B0602030504020204" pitchFamily="34" charset="0"/>
              </a:rPr>
              <a:t>RISING GRADUATION RATES</a:t>
            </a:r>
            <a:endParaRPr lang="en-US" sz="2400" dirty="0">
              <a:latin typeface="Lucida Sans" panose="020B0602030504020204" pitchFamily="34" charset="0"/>
            </a:endParaRPr>
          </a:p>
        </p:txBody>
      </p:sp>
    </p:spTree>
    <p:extLst>
      <p:ext uri="{BB962C8B-B14F-4D97-AF65-F5344CB8AC3E}">
        <p14:creationId xmlns:p14="http://schemas.microsoft.com/office/powerpoint/2010/main" val="2234583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27" y="990600"/>
            <a:ext cx="8886276" cy="5562600"/>
          </a:xfrm>
          <a:prstGeom prst="rect">
            <a:avLst/>
          </a:prstGeom>
        </p:spPr>
      </p:pic>
      <p:sp>
        <p:nvSpPr>
          <p:cNvPr id="3" name="TextBox 2"/>
          <p:cNvSpPr txBox="1"/>
          <p:nvPr/>
        </p:nvSpPr>
        <p:spPr>
          <a:xfrm>
            <a:off x="-1" y="0"/>
            <a:ext cx="9076003" cy="954107"/>
          </a:xfrm>
          <a:prstGeom prst="rect">
            <a:avLst/>
          </a:prstGeom>
          <a:noFill/>
        </p:spPr>
        <p:txBody>
          <a:bodyPr wrap="square" rtlCol="0">
            <a:spAutoFit/>
          </a:bodyPr>
          <a:lstStyle/>
          <a:p>
            <a:pPr algn="ctr"/>
            <a:r>
              <a:rPr lang="en-US" sz="2800" dirty="0" smtClean="0">
                <a:latin typeface="Bookman Old Style" panose="02050604050505020204" pitchFamily="18" charset="0"/>
              </a:rPr>
              <a:t>Erie Boat Lines </a:t>
            </a:r>
          </a:p>
          <a:p>
            <a:pPr algn="ctr"/>
            <a:r>
              <a:rPr lang="en-US" sz="2800" dirty="0" smtClean="0">
                <a:latin typeface="Bookman Old Style" panose="02050604050505020204" pitchFamily="18" charset="0"/>
              </a:rPr>
              <a:t> </a:t>
            </a:r>
            <a:r>
              <a:rPr lang="en-US" sz="2800" u="sng" dirty="0" smtClean="0">
                <a:latin typeface="Bookman Old Style" panose="02050604050505020204" pitchFamily="18" charset="0"/>
              </a:rPr>
              <a:t>American Small Sailing </a:t>
            </a:r>
            <a:r>
              <a:rPr lang="en-US" sz="2800" u="sng" dirty="0" smtClean="0">
                <a:latin typeface="Bookman Old Style" panose="02050604050505020204" pitchFamily="18" charset="0"/>
              </a:rPr>
              <a:t>Craft</a:t>
            </a:r>
            <a:r>
              <a:rPr lang="en-US" sz="2800" dirty="0" smtClean="0">
                <a:latin typeface="Bookman Old Style" panose="02050604050505020204" pitchFamily="18" charset="0"/>
              </a:rPr>
              <a:t>  </a:t>
            </a:r>
            <a:r>
              <a:rPr lang="en-US" sz="2800" dirty="0" smtClean="0">
                <a:latin typeface="Bookman Old Style" panose="02050604050505020204" pitchFamily="18" charset="0"/>
              </a:rPr>
              <a:t>Howard Chapelle</a:t>
            </a:r>
            <a:endParaRPr lang="en-US" sz="2800" dirty="0">
              <a:latin typeface="Bookman Old Style" panose="02050604050505020204" pitchFamily="18" charset="0"/>
            </a:endParaRPr>
          </a:p>
        </p:txBody>
      </p:sp>
    </p:spTree>
    <p:extLst>
      <p:ext uri="{BB962C8B-B14F-4D97-AF65-F5344CB8AC3E}">
        <p14:creationId xmlns:p14="http://schemas.microsoft.com/office/powerpoint/2010/main" val="406913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368"/>
            <a:ext cx="9144000" cy="6413264"/>
          </a:xfrm>
          <a:prstGeom prst="rect">
            <a:avLst/>
          </a:prstGeom>
        </p:spPr>
      </p:pic>
    </p:spTree>
    <p:extLst>
      <p:ext uri="{BB962C8B-B14F-4D97-AF65-F5344CB8AC3E}">
        <p14:creationId xmlns:p14="http://schemas.microsoft.com/office/powerpoint/2010/main" val="3056090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TotalTime>
  <Words>511</Words>
  <Application>Microsoft Office PowerPoint</Application>
  <PresentationFormat>On-screen Show (4:3)</PresentationFormat>
  <Paragraphs>96</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Float Porcupine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BMC3</dc:creator>
  <cp:lastModifiedBy>BMC3</cp:lastModifiedBy>
  <cp:revision>95</cp:revision>
  <dcterms:created xsi:type="dcterms:W3CDTF">2015-02-21T16:16:16Z</dcterms:created>
  <dcterms:modified xsi:type="dcterms:W3CDTF">2015-04-30T11:58:34Z</dcterms:modified>
</cp:coreProperties>
</file>