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Sheet1!$A$4:$A$9</c:f>
              <c:strCache>
                <c:ptCount val="6"/>
                <c:pt idx="0">
                  <c:v>Operating Revenue</c:v>
                </c:pt>
                <c:pt idx="1">
                  <c:v>Tuition</c:v>
                </c:pt>
                <c:pt idx="2">
                  <c:v>Donations</c:v>
                </c:pt>
                <c:pt idx="3">
                  <c:v>Boat Projects</c:v>
                </c:pt>
                <c:pt idx="4">
                  <c:v>Retail and Rental</c:v>
                </c:pt>
                <c:pt idx="5">
                  <c:v>In-kind revenue</c:v>
                </c:pt>
              </c:strCache>
            </c:strRef>
          </c:cat>
          <c:val>
            <c:numRef>
              <c:f>Sheet1!$B$4:$B$9</c:f>
              <c:numCache>
                <c:formatCode>#,##0</c:formatCode>
                <c:ptCount val="6"/>
                <c:pt idx="1">
                  <c:v>786923.0</c:v>
                </c:pt>
                <c:pt idx="2">
                  <c:v>60184.0</c:v>
                </c:pt>
                <c:pt idx="3">
                  <c:v>244917.0</c:v>
                </c:pt>
                <c:pt idx="4">
                  <c:v>59112.0</c:v>
                </c:pt>
                <c:pt idx="5">
                  <c:v>62513.0</c:v>
                </c:pt>
              </c:numCache>
            </c:numRef>
          </c:val>
        </c:ser>
      </c:pie3DChart>
    </c:plotArea>
    <c:legend>
      <c:legendPos val="r"/>
      <c:legendEntry>
        <c:idx val="0"/>
        <c:delete val="1"/>
      </c:legendEntry>
      <c:layout/>
    </c:legend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D9731-1D48-6748-AAD9-9F0259F68362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18119-3B08-CF4E-BB75-540EAE85D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494"/>
            <a:ext cx="7772400" cy="1342230"/>
          </a:xfrm>
        </p:spPr>
        <p:txBody>
          <a:bodyPr>
            <a:normAutofit fontScale="90000"/>
          </a:bodyPr>
          <a:lstStyle/>
          <a:p>
            <a:r>
              <a:rPr lang="en-US" sz="5333" dirty="0" smtClean="0"/>
              <a:t>Organizational </a:t>
            </a:r>
            <a:r>
              <a:rPr lang="en-US" sz="5333" smtClean="0"/>
              <a:t>Funding Strategies That </a:t>
            </a:r>
            <a:r>
              <a:rPr lang="en-US" sz="5333" dirty="0" smtClean="0"/>
              <a:t>Work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895" y="3934635"/>
            <a:ext cx="7272421" cy="170416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TWSBA Conference</a:t>
            </a:r>
          </a:p>
          <a:p>
            <a:r>
              <a:rPr lang="en-US" cap="small" dirty="0" smtClean="0"/>
              <a:t>Northwest Maritime Center, Port Townsend, WA</a:t>
            </a:r>
          </a:p>
          <a:p>
            <a:r>
              <a:rPr lang="en-US" dirty="0" smtClean="0"/>
              <a:t>April 29 – May 2,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>
            <a:normAutofit/>
          </a:bodyPr>
          <a:lstStyle/>
          <a:p>
            <a:r>
              <a:rPr lang="en-US" dirty="0" smtClean="0"/>
              <a:t>Jake Beattie – Northwest Maritime Center</a:t>
            </a:r>
          </a:p>
          <a:p>
            <a:r>
              <a:rPr lang="en-US" dirty="0" smtClean="0"/>
              <a:t>Betsy Davis – Northwest School of Wooden 					   Boatbuilding</a:t>
            </a:r>
          </a:p>
          <a:p>
            <a:r>
              <a:rPr lang="en-US" dirty="0" smtClean="0"/>
              <a:t>Adam Green – Rocking the Boat</a:t>
            </a:r>
          </a:p>
          <a:p>
            <a:r>
              <a:rPr lang="en-US" dirty="0" smtClean="0"/>
              <a:t>Joe </a:t>
            </a:r>
            <a:r>
              <a:rPr lang="en-US" dirty="0" err="1" smtClean="0"/>
              <a:t>Youcha</a:t>
            </a:r>
            <a:r>
              <a:rPr lang="en-US" dirty="0" smtClean="0"/>
              <a:t> – Building to Teach</a:t>
            </a:r>
          </a:p>
          <a:p>
            <a:r>
              <a:rPr lang="en-US" dirty="0" smtClean="0"/>
              <a:t>Lory Newmyer – Hull Lifesaving Museum 						    (retired)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3263"/>
            <a:ext cx="8229600" cy="174374"/>
          </a:xfrm>
        </p:spPr>
        <p:txBody>
          <a:bodyPr>
            <a:noAutofit/>
          </a:bodyPr>
          <a:lstStyle/>
          <a:p>
            <a:r>
              <a:rPr lang="en-US" sz="3600" dirty="0" smtClean="0"/>
              <a:t>Organizational Stages of Development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7684"/>
            <a:ext cx="8229600" cy="4468479"/>
          </a:xfrm>
        </p:spPr>
        <p:txBody>
          <a:bodyPr>
            <a:normAutofit fontScale="85000" lnSpcReduction="20000"/>
          </a:bodyPr>
          <a:lstStyle/>
          <a:p>
            <a:pPr marL="1371600" lvl="2" indent="-457200">
              <a:buFont typeface="+mj-lt"/>
              <a:buAutoNum type="arabicPeriod"/>
            </a:pPr>
            <a:r>
              <a:rPr lang="en-US" sz="3600" dirty="0" smtClean="0"/>
              <a:t>A-ha! Let’s put on a show.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600" dirty="0" smtClean="0"/>
              <a:t>One-legged man in an ass-kicking contest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600" dirty="0" smtClean="0"/>
              <a:t>Funding and programs stabilize, staff grows, Board evolves, context emerges, vision expands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600" dirty="0" smtClean="0"/>
              <a:t>Maturation of funding, programs, staff, Board, planning, and partnerships/collaborations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600" dirty="0" smtClean="0"/>
              <a:t>Major growth decisions appear: Expansion, Replication, Franchise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Funding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Fundraising/Income Buckets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Foundation Grants</a:t>
            </a:r>
          </a:p>
          <a:p>
            <a:r>
              <a:rPr lang="en-US" dirty="0" smtClean="0"/>
              <a:t>Government Grants</a:t>
            </a:r>
          </a:p>
          <a:p>
            <a:r>
              <a:rPr lang="en-US" dirty="0" smtClean="0"/>
              <a:t>Government Contracts</a:t>
            </a:r>
          </a:p>
          <a:p>
            <a:r>
              <a:rPr lang="en-US" dirty="0" smtClean="0"/>
              <a:t>Corporate Sponsorships and Partnerships</a:t>
            </a:r>
          </a:p>
          <a:p>
            <a:r>
              <a:rPr lang="en-US" dirty="0" smtClean="0"/>
              <a:t>Contracts/Earned Income/Fees for Service</a:t>
            </a:r>
          </a:p>
          <a:p>
            <a:r>
              <a:rPr lang="en-US" dirty="0" smtClean="0"/>
              <a:t>In-Kind Donations (goods and services)</a:t>
            </a:r>
          </a:p>
          <a:p>
            <a:r>
              <a:rPr lang="en-US" dirty="0" smtClean="0"/>
              <a:t>Individual Giving </a:t>
            </a:r>
          </a:p>
          <a:p>
            <a:pPr lvl="1"/>
            <a:r>
              <a:rPr lang="en-US" dirty="0" smtClean="0"/>
              <a:t>Annual Funds, Major Gifts, Planned Giving, Events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Useful Considerations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RELATIONSHIPS</a:t>
            </a:r>
            <a:endParaRPr lang="en-US" dirty="0" smtClean="0"/>
          </a:p>
          <a:p>
            <a:r>
              <a:rPr lang="en-US" dirty="0" smtClean="0"/>
              <a:t>Organizational mission and flavor</a:t>
            </a:r>
          </a:p>
          <a:p>
            <a:r>
              <a:rPr lang="en-US" dirty="0" smtClean="0"/>
              <a:t>Organizational development and readiness to handle funders’ demands</a:t>
            </a:r>
          </a:p>
          <a:p>
            <a:r>
              <a:rPr lang="en-US" dirty="0" smtClean="0"/>
              <a:t>Outcomes measurements – how to use data</a:t>
            </a:r>
          </a:p>
          <a:p>
            <a:r>
              <a:rPr lang="en-US" dirty="0" smtClean="0"/>
              <a:t>Communication – how to tell your stories</a:t>
            </a:r>
          </a:p>
          <a:p>
            <a:r>
              <a:rPr lang="en-US" dirty="0" smtClean="0"/>
              <a:t>Low-hanging fruit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-457200"/>
            <a:ext cx="10058400" cy="7772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39" t="16083" r="2153" b="21152"/>
          <a:stretch/>
        </p:blipFill>
        <p:spPr>
          <a:xfrm>
            <a:off x="-6179" y="922638"/>
            <a:ext cx="9150179" cy="58159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249" y="90616"/>
            <a:ext cx="5625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Northwest Maritime Center income model </a:t>
            </a:r>
            <a:r>
              <a:rPr lang="en-US" u="sng" dirty="0" smtClean="0"/>
              <a:t>(2015 budget)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3249" y="459949"/>
            <a:ext cx="2569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Earned income: 	   80%</a:t>
            </a:r>
          </a:p>
          <a:p>
            <a:r>
              <a:rPr lang="en-US" dirty="0" smtClean="0"/>
              <a:t>Contributed income: 20%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736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292750"/>
              </p:ext>
            </p:extLst>
          </p:nvPr>
        </p:nvGraphicFramePr>
        <p:xfrm>
          <a:off x="1219200" y="1143000"/>
          <a:ext cx="7391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048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Northwest School of Wooden Boatbuilding</a:t>
            </a:r>
          </a:p>
          <a:p>
            <a:r>
              <a:rPr lang="en-US" dirty="0" smtClean="0"/>
              <a:t>Actuals School Year 2014</a:t>
            </a:r>
          </a:p>
          <a:p>
            <a:r>
              <a:rPr lang="en-US" dirty="0" smtClean="0"/>
              <a:t>90% earned; 10% contributed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428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255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Organizational Funding Strategies That Work </vt:lpstr>
      <vt:lpstr>Slide 2</vt:lpstr>
      <vt:lpstr>Organizational Stages of Development </vt:lpstr>
      <vt:lpstr>Organizational Funding</vt:lpstr>
      <vt:lpstr>Slide 5</vt:lpstr>
      <vt:lpstr>Slide 6</vt:lpstr>
      <vt:lpstr>Slide 7</vt:lpstr>
    </vt:vector>
  </TitlesOfParts>
  <Company>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Your New  (or Re-Newed) Program</dc:title>
  <dc:creator>Lory Newmyer</dc:creator>
  <cp:lastModifiedBy>Lory Newmyer</cp:lastModifiedBy>
  <cp:revision>31</cp:revision>
  <cp:lastPrinted>2015-04-27T17:09:28Z</cp:lastPrinted>
  <dcterms:created xsi:type="dcterms:W3CDTF">2015-04-28T01:00:38Z</dcterms:created>
  <dcterms:modified xsi:type="dcterms:W3CDTF">2015-04-28T01:02:02Z</dcterms:modified>
</cp:coreProperties>
</file>